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7" r:id="rId1"/>
  </p:sldMasterIdLst>
  <p:notesMasterIdLst>
    <p:notesMasterId r:id="rId35"/>
  </p:notesMasterIdLst>
  <p:handoutMasterIdLst>
    <p:handoutMasterId r:id="rId36"/>
  </p:handoutMasterIdLst>
  <p:sldIdLst>
    <p:sldId id="256" r:id="rId2"/>
    <p:sldId id="295" r:id="rId3"/>
    <p:sldId id="257" r:id="rId4"/>
    <p:sldId id="268" r:id="rId5"/>
    <p:sldId id="289" r:id="rId6"/>
    <p:sldId id="290" r:id="rId7"/>
    <p:sldId id="291" r:id="rId8"/>
    <p:sldId id="292" r:id="rId9"/>
    <p:sldId id="286" r:id="rId10"/>
    <p:sldId id="260" r:id="rId11"/>
    <p:sldId id="296" r:id="rId12"/>
    <p:sldId id="297" r:id="rId13"/>
    <p:sldId id="287" r:id="rId14"/>
    <p:sldId id="294" r:id="rId15"/>
    <p:sldId id="262" r:id="rId16"/>
    <p:sldId id="263" r:id="rId17"/>
    <p:sldId id="264" r:id="rId18"/>
    <p:sldId id="283" r:id="rId19"/>
    <p:sldId id="265" r:id="rId20"/>
    <p:sldId id="267" r:id="rId21"/>
    <p:sldId id="269" r:id="rId22"/>
    <p:sldId id="270" r:id="rId23"/>
    <p:sldId id="284" r:id="rId24"/>
    <p:sldId id="271" r:id="rId25"/>
    <p:sldId id="272" r:id="rId26"/>
    <p:sldId id="273" r:id="rId27"/>
    <p:sldId id="274" r:id="rId28"/>
    <p:sldId id="275" r:id="rId29"/>
    <p:sldId id="282" r:id="rId30"/>
    <p:sldId id="280" r:id="rId31"/>
    <p:sldId id="281" r:id="rId32"/>
    <p:sldId id="293" r:id="rId33"/>
    <p:sldId id="285" r:id="rId34"/>
  </p:sldIdLst>
  <p:sldSz cx="9144000" cy="6858000" type="letter"/>
  <p:notesSz cx="6858000" cy="9144000"/>
  <p:custDataLst>
    <p:tags r:id="rId37"/>
  </p:custDataLst>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itchFamily="-16"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6"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6"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6"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6" charset="0"/>
        <a:ea typeface="+mn-ea"/>
        <a:cs typeface="+mn-cs"/>
      </a:defRPr>
    </a:lvl5pPr>
    <a:lvl6pPr marL="2286000" algn="l" defTabSz="914400" rtl="0" eaLnBrk="1" latinLnBrk="0" hangingPunct="1">
      <a:defRPr sz="2400" kern="1200">
        <a:solidFill>
          <a:schemeClr val="tx1"/>
        </a:solidFill>
        <a:latin typeface="Times New Roman" pitchFamily="-16" charset="0"/>
        <a:ea typeface="+mn-ea"/>
        <a:cs typeface="+mn-cs"/>
      </a:defRPr>
    </a:lvl6pPr>
    <a:lvl7pPr marL="2743200" algn="l" defTabSz="914400" rtl="0" eaLnBrk="1" latinLnBrk="0" hangingPunct="1">
      <a:defRPr sz="2400" kern="1200">
        <a:solidFill>
          <a:schemeClr val="tx1"/>
        </a:solidFill>
        <a:latin typeface="Times New Roman" pitchFamily="-16" charset="0"/>
        <a:ea typeface="+mn-ea"/>
        <a:cs typeface="+mn-cs"/>
      </a:defRPr>
    </a:lvl7pPr>
    <a:lvl8pPr marL="3200400" algn="l" defTabSz="914400" rtl="0" eaLnBrk="1" latinLnBrk="0" hangingPunct="1">
      <a:defRPr sz="2400" kern="1200">
        <a:solidFill>
          <a:schemeClr val="tx1"/>
        </a:solidFill>
        <a:latin typeface="Times New Roman" pitchFamily="-16" charset="0"/>
        <a:ea typeface="+mn-ea"/>
        <a:cs typeface="+mn-cs"/>
      </a:defRPr>
    </a:lvl8pPr>
    <a:lvl9pPr marL="3657600" algn="l" defTabSz="914400" rtl="0" eaLnBrk="1" latinLnBrk="0" hangingPunct="1">
      <a:defRPr sz="2400" kern="1200">
        <a:solidFill>
          <a:schemeClr val="tx1"/>
        </a:solidFill>
        <a:latin typeface="Times New Roman" pitchFamily="-1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99"/>
    <a:srgbClr val="000066"/>
    <a:srgbClr val="0000CC"/>
    <a:srgbClr val="99FFFF"/>
    <a:srgbClr val="FFFF00"/>
    <a:srgbClr val="0000FF"/>
    <a:srgbClr val="010194"/>
    <a:srgbClr val="00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ferSingleView="1">
    <p:restoredLeft sz="10074" autoAdjust="0"/>
    <p:restoredTop sz="90929"/>
  </p:normalViewPr>
  <p:slideViewPr>
    <p:cSldViewPr snapToGrid="0">
      <p:cViewPr varScale="1">
        <p:scale>
          <a:sx n="56" d="100"/>
          <a:sy n="56" d="100"/>
        </p:scale>
        <p:origin x="-1278" y="-96"/>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95" d="100"/>
          <a:sy n="95" d="100"/>
        </p:scale>
        <p:origin x="-2464"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Copyright"/>
          <p:cNvSpPr txBox="1">
            <a:spLocks noChangeArrowheads="1"/>
          </p:cNvSpPr>
          <p:nvPr/>
        </p:nvSpPr>
        <p:spPr bwMode="auto">
          <a:xfrm>
            <a:off x="304800" y="8636000"/>
            <a:ext cx="2882900" cy="26352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500" tIns="63500" rIns="63500" bIns="63500">
            <a:spAutoFit/>
          </a:bodyPr>
          <a:lstStyle/>
          <a:p>
            <a:r>
              <a:rPr lang="en-US" sz="900"/>
              <a:t>Copyright © 1994-2011 Richard Brenner</a:t>
            </a:r>
          </a:p>
        </p:txBody>
      </p:sp>
      <p:sp>
        <p:nvSpPr>
          <p:cNvPr id="3080" name="Rectangle 8"/>
          <p:cNvSpPr>
            <a:spLocks noChangeArrowheads="1"/>
          </p:cNvSpPr>
          <p:nvPr/>
        </p:nvSpPr>
        <p:spPr bwMode="auto">
          <a:xfrm>
            <a:off x="6230938" y="304800"/>
            <a:ext cx="307975" cy="211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0" rIns="87312" bIns="44450">
            <a:spAutoFit/>
          </a:bodyPr>
          <a:lstStyle/>
          <a:p>
            <a:pPr algn="ctr" defTabSz="868363">
              <a:lnSpc>
                <a:spcPct val="90000"/>
              </a:lnSpc>
            </a:pPr>
            <a:fld id="{2389C183-3E86-454C-8C8B-81FFFC1BCB0D}" type="slidenum">
              <a:rPr lang="en-US" sz="900"/>
              <a:pPr algn="ctr" defTabSz="868363">
                <a:lnSpc>
                  <a:spcPct val="90000"/>
                </a:lnSpc>
              </a:pPr>
              <a:t>‹#›</a:t>
            </a:fld>
            <a:endParaRPr lang="en-US" sz="900"/>
          </a:p>
        </p:txBody>
      </p:sp>
      <p:sp>
        <p:nvSpPr>
          <p:cNvPr id="3081" name="Rectangle 9"/>
          <p:cNvSpPr>
            <a:spLocks noChangeArrowheads="1"/>
          </p:cNvSpPr>
          <p:nvPr/>
        </p:nvSpPr>
        <p:spPr bwMode="auto">
          <a:xfrm>
            <a:off x="6000750" y="304800"/>
            <a:ext cx="396875" cy="211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0" rIns="87312" bIns="44450">
            <a:spAutoFit/>
          </a:bodyPr>
          <a:lstStyle/>
          <a:p>
            <a:pPr algn="ctr" defTabSz="868363">
              <a:lnSpc>
                <a:spcPct val="90000"/>
              </a:lnSpc>
            </a:pPr>
            <a:r>
              <a:rPr lang="en-US" sz="900"/>
              <a:t>Page</a:t>
            </a:r>
          </a:p>
        </p:txBody>
      </p:sp>
      <p:sp>
        <p:nvSpPr>
          <p:cNvPr id="3082" name="Text Box 10"/>
          <p:cNvSpPr txBox="1">
            <a:spLocks noChangeArrowheads="1"/>
          </p:cNvSpPr>
          <p:nvPr/>
        </p:nvSpPr>
        <p:spPr bwMode="auto">
          <a:xfrm>
            <a:off x="457200" y="265113"/>
            <a:ext cx="1749425" cy="2286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900"/>
              <a:t>Spreadsheet Models for Managers</a:t>
            </a:r>
          </a:p>
        </p:txBody>
      </p:sp>
    </p:spTree>
    <p:extLst>
      <p:ext uri="{BB962C8B-B14F-4D97-AF65-F5344CB8AC3E}">
        <p14:creationId xmlns:p14="http://schemas.microsoft.com/office/powerpoint/2010/main" val="9716347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5876925" y="228600"/>
            <a:ext cx="558800" cy="22542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0" rIns="87312" bIns="44450">
            <a:spAutoFit/>
          </a:bodyPr>
          <a:lstStyle/>
          <a:p>
            <a:pPr algn="ctr" defTabSz="868363"/>
            <a:r>
              <a:rPr lang="en-US" sz="900"/>
              <a:t>Page </a:t>
            </a:r>
            <a:fld id="{AB18D924-F18D-42A4-8E55-80BD516C5B7F}" type="slidenum">
              <a:rPr lang="en-US" sz="900"/>
              <a:pPr algn="ctr" defTabSz="868363"/>
              <a:t>‹#›</a:t>
            </a:fld>
            <a:endParaRPr lang="en-US" sz="900"/>
          </a:p>
        </p:txBody>
      </p:sp>
      <p:sp>
        <p:nvSpPr>
          <p:cNvPr id="2051" name="Rectangle 3"/>
          <p:cNvSpPr>
            <a:spLocks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2" name="Rectangle 4"/>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7" tIns="44450" rIns="90487" bIns="44450"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3" name="Text Box 5"/>
          <p:cNvSpPr txBox="1">
            <a:spLocks noChangeArrowheads="1"/>
          </p:cNvSpPr>
          <p:nvPr/>
        </p:nvSpPr>
        <p:spPr bwMode="auto">
          <a:xfrm>
            <a:off x="457200" y="265113"/>
            <a:ext cx="1749425" cy="2286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900"/>
              <a:t>Spreadsheet Models for Managers</a:t>
            </a:r>
          </a:p>
        </p:txBody>
      </p:sp>
      <p:sp>
        <p:nvSpPr>
          <p:cNvPr id="2054" name="Text Box 6"/>
          <p:cNvSpPr txBox="1">
            <a:spLocks noChangeArrowheads="1"/>
          </p:cNvSpPr>
          <p:nvPr/>
        </p:nvSpPr>
        <p:spPr bwMode="auto">
          <a:xfrm>
            <a:off x="428625" y="8677275"/>
            <a:ext cx="1928813" cy="2286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900"/>
              <a:t>Copyright © 1994-2001 Rick Brenner</a:t>
            </a:r>
          </a:p>
        </p:txBody>
      </p:sp>
      <p:sp>
        <p:nvSpPr>
          <p:cNvPr id="2055" name="Copyright"/>
          <p:cNvSpPr txBox="1">
            <a:spLocks noChangeArrowheads="1"/>
          </p:cNvSpPr>
          <p:nvPr/>
        </p:nvSpPr>
        <p:spPr bwMode="auto">
          <a:xfrm>
            <a:off x="428625" y="8677275"/>
            <a:ext cx="1928813" cy="2286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900"/>
              <a:t>Copyright © 1994-2011 Richard Brenner</a:t>
            </a:r>
          </a:p>
        </p:txBody>
      </p:sp>
    </p:spTree>
    <p:extLst>
      <p:ext uri="{BB962C8B-B14F-4D97-AF65-F5344CB8AC3E}">
        <p14:creationId xmlns:p14="http://schemas.microsoft.com/office/powerpoint/2010/main" val="1845569402"/>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000" kern="1200">
        <a:solidFill>
          <a:schemeClr val="tx1"/>
        </a:solidFill>
        <a:latin typeface="Times New Roman" pitchFamily="-16" charset="0"/>
        <a:ea typeface="+mn-ea"/>
        <a:cs typeface="+mn-cs"/>
      </a:defRPr>
    </a:lvl1pPr>
    <a:lvl2pPr marL="114300" algn="l" rtl="0" eaLnBrk="0" fontAlgn="base" hangingPunct="0">
      <a:lnSpc>
        <a:spcPct val="90000"/>
      </a:lnSpc>
      <a:spcBef>
        <a:spcPct val="40000"/>
      </a:spcBef>
      <a:spcAft>
        <a:spcPct val="0"/>
      </a:spcAft>
      <a:defRPr sz="1000" kern="1200">
        <a:solidFill>
          <a:schemeClr val="tx1"/>
        </a:solidFill>
        <a:latin typeface="Times New Roman" pitchFamily="-16" charset="0"/>
        <a:ea typeface="+mn-ea"/>
        <a:cs typeface="+mn-cs"/>
      </a:defRPr>
    </a:lvl2pPr>
    <a:lvl3pPr marL="228600" algn="l" rtl="0" eaLnBrk="0" fontAlgn="base" hangingPunct="0">
      <a:lnSpc>
        <a:spcPct val="90000"/>
      </a:lnSpc>
      <a:spcBef>
        <a:spcPct val="40000"/>
      </a:spcBef>
      <a:spcAft>
        <a:spcPct val="0"/>
      </a:spcAft>
      <a:defRPr sz="1000" kern="1200">
        <a:solidFill>
          <a:schemeClr val="tx1"/>
        </a:solidFill>
        <a:latin typeface="Times New Roman" pitchFamily="-16" charset="0"/>
        <a:ea typeface="+mn-ea"/>
        <a:cs typeface="+mn-cs"/>
      </a:defRPr>
    </a:lvl3pPr>
    <a:lvl4pPr marL="342900" algn="l" rtl="0" eaLnBrk="0" fontAlgn="base" hangingPunct="0">
      <a:lnSpc>
        <a:spcPct val="90000"/>
      </a:lnSpc>
      <a:spcBef>
        <a:spcPct val="40000"/>
      </a:spcBef>
      <a:spcAft>
        <a:spcPct val="0"/>
      </a:spcAft>
      <a:defRPr sz="1000" kern="1200">
        <a:solidFill>
          <a:schemeClr val="tx1"/>
        </a:solidFill>
        <a:latin typeface="Times New Roman" pitchFamily="-16" charset="0"/>
        <a:ea typeface="+mn-ea"/>
        <a:cs typeface="+mn-cs"/>
      </a:defRPr>
    </a:lvl4pPr>
    <a:lvl5pPr marL="457200" algn="l" rtl="0" eaLnBrk="0" fontAlgn="base" hangingPunct="0">
      <a:lnSpc>
        <a:spcPct val="90000"/>
      </a:lnSpc>
      <a:spcBef>
        <a:spcPct val="40000"/>
      </a:spcBef>
      <a:spcAft>
        <a:spcPct val="0"/>
      </a:spcAft>
      <a:defRPr sz="1000" kern="1200">
        <a:solidFill>
          <a:schemeClr val="tx1"/>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ln/>
        </p:spPr>
        <p:txBody>
          <a:bodyPr/>
          <a:lstStyle/>
          <a:p>
            <a:endParaRPr lang="en-US"/>
          </a:p>
        </p:txBody>
      </p:sp>
      <p:sp>
        <p:nvSpPr>
          <p:cNvPr id="5123"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noTextEdit="1"/>
          </p:cNvSpPr>
          <p:nvPr>
            <p:ph type="sldImg"/>
          </p:nvPr>
        </p:nvSpPr>
        <p:spPr>
          <a:xfrm>
            <a:off x="1150938" y="692150"/>
            <a:ext cx="4556125" cy="3416300"/>
          </a:xfrm>
          <a:ln/>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ChangeArrowheads="1" noTextEdit="1"/>
          </p:cNvSpPr>
          <p:nvPr>
            <p:ph type="sldImg"/>
          </p:nvPr>
        </p:nvSpPr>
        <p:spPr>
          <a:xfrm>
            <a:off x="1150938" y="692150"/>
            <a:ext cx="4556125" cy="3416300"/>
          </a:xfrm>
          <a:ln/>
        </p:spPr>
      </p:sp>
      <p:sp>
        <p:nvSpPr>
          <p:cNvPr id="17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ChangeArrowheads="1" noTextEdit="1"/>
          </p:cNvSpPr>
          <p:nvPr>
            <p:ph type="sldImg"/>
          </p:nvPr>
        </p:nvSpPr>
        <p:spPr>
          <a:xfrm>
            <a:off x="1150938" y="692150"/>
            <a:ext cx="4556125" cy="3416300"/>
          </a:xfrm>
          <a:ln/>
        </p:spPr>
      </p:sp>
      <p:sp>
        <p:nvSpPr>
          <p:cNvPr id="17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noTextEdit="1"/>
          </p:cNvSpPr>
          <p:nvPr>
            <p:ph type="sldImg"/>
          </p:nvPr>
        </p:nvSpPr>
        <p:spPr>
          <a:xfrm>
            <a:off x="1150938" y="692150"/>
            <a:ext cx="4556125" cy="3416300"/>
          </a:xfrm>
          <a:ln/>
        </p:spPr>
      </p:sp>
      <p:sp>
        <p:nvSpPr>
          <p:cNvPr id="62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ChangeArrowheads="1" noTextEdit="1"/>
          </p:cNvSpPr>
          <p:nvPr>
            <p:ph type="sldImg"/>
          </p:nvPr>
        </p:nvSpPr>
        <p:spPr>
          <a:xfrm>
            <a:off x="1150938" y="692150"/>
            <a:ext cx="4556125" cy="3416300"/>
          </a:xfrm>
          <a:ln/>
        </p:spPr>
      </p:sp>
      <p:sp>
        <p:nvSpPr>
          <p:cNvPr id="15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noTextEdit="1"/>
          </p:cNvSpPr>
          <p:nvPr>
            <p:ph type="sldImg"/>
          </p:nvPr>
        </p:nvSpPr>
        <p:spPr>
          <a:xfrm>
            <a:off x="1150938" y="692150"/>
            <a:ext cx="4556125" cy="3416300"/>
          </a:xfrm>
          <a:ln/>
        </p:spPr>
      </p:sp>
      <p:sp>
        <p:nvSpPr>
          <p:cNvPr id="63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noTextEdit="1"/>
          </p:cNvSpPr>
          <p:nvPr>
            <p:ph type="sldImg"/>
          </p:nvPr>
        </p:nvSpPr>
        <p:spPr>
          <a:xfrm>
            <a:off x="1150938" y="692150"/>
            <a:ext cx="4556125" cy="3416300"/>
          </a:xfrm>
          <a:ln/>
        </p:spPr>
      </p:sp>
      <p:sp>
        <p:nvSpPr>
          <p:cNvPr id="64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noTextEdit="1"/>
          </p:cNvSpPr>
          <p:nvPr>
            <p:ph type="sldImg"/>
          </p:nvPr>
        </p:nvSpPr>
        <p:spPr>
          <a:xfrm>
            <a:off x="1150938" y="692150"/>
            <a:ext cx="4556125" cy="3416300"/>
          </a:xfrm>
          <a:ln/>
        </p:spPr>
      </p:sp>
      <p:sp>
        <p:nvSpPr>
          <p:cNvPr id="6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noTextEdit="1"/>
          </p:cNvSpPr>
          <p:nvPr>
            <p:ph type="sldImg"/>
          </p:nvPr>
        </p:nvSpPr>
        <p:spPr>
          <a:xfrm>
            <a:off x="1150938" y="692150"/>
            <a:ext cx="4556125" cy="3416300"/>
          </a:xfrm>
          <a:ln/>
        </p:spPr>
      </p:sp>
      <p:sp>
        <p:nvSpPr>
          <p:cNvPr id="66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noTextEdit="1"/>
          </p:cNvSpPr>
          <p:nvPr>
            <p:ph type="sldImg"/>
          </p:nvPr>
        </p:nvSpPr>
        <p:spPr>
          <a:xfrm>
            <a:off x="1150938" y="692150"/>
            <a:ext cx="4556125" cy="3416300"/>
          </a:xfrm>
          <a:ln/>
        </p:spPr>
      </p:sp>
      <p:sp>
        <p:nvSpPr>
          <p:cNvPr id="6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ChangeArrowheads="1" noTextEdit="1"/>
          </p:cNvSpPr>
          <p:nvPr>
            <p:ph type="sldImg"/>
          </p:nvPr>
        </p:nvSpPr>
        <p:spPr>
          <a:xfrm>
            <a:off x="1150938" y="692150"/>
            <a:ext cx="4556125" cy="3416300"/>
          </a:xfrm>
          <a:ln/>
        </p:spPr>
      </p:sp>
      <p:sp>
        <p:nvSpPr>
          <p:cNvPr id="17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noTextEdit="1"/>
          </p:cNvSpPr>
          <p:nvPr>
            <p:ph type="sldImg"/>
          </p:nvPr>
        </p:nvSpPr>
        <p:spPr>
          <a:xfrm>
            <a:off x="1150938" y="692150"/>
            <a:ext cx="4556125" cy="3416300"/>
          </a:xfrm>
          <a:ln/>
        </p:spPr>
      </p:sp>
      <p:sp>
        <p:nvSpPr>
          <p:cNvPr id="6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ChangeArrowheads="1" noTextEdit="1"/>
          </p:cNvSpPr>
          <p:nvPr>
            <p:ph type="sldImg"/>
          </p:nvPr>
        </p:nvSpPr>
        <p:spPr>
          <a:xfrm>
            <a:off x="1150938" y="692150"/>
            <a:ext cx="4556125" cy="3416300"/>
          </a:xfrm>
          <a:ln/>
        </p:spPr>
      </p:sp>
      <p:sp>
        <p:nvSpPr>
          <p:cNvPr id="70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noTextEdit="1"/>
          </p:cNvSpPr>
          <p:nvPr>
            <p:ph type="sldImg"/>
          </p:nvPr>
        </p:nvSpPr>
        <p:spPr>
          <a:xfrm>
            <a:off x="1150938" y="692150"/>
            <a:ext cx="4556125" cy="3416300"/>
          </a:xfrm>
          <a:ln/>
        </p:spPr>
      </p:sp>
      <p:sp>
        <p:nvSpPr>
          <p:cNvPr id="71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noTextEdit="1"/>
          </p:cNvSpPr>
          <p:nvPr>
            <p:ph type="sldImg"/>
          </p:nvPr>
        </p:nvSpPr>
        <p:spPr>
          <a:xfrm>
            <a:off x="1150938" y="692150"/>
            <a:ext cx="4556125" cy="3416300"/>
          </a:xfrm>
          <a:ln/>
        </p:spPr>
      </p:sp>
      <p:sp>
        <p:nvSpPr>
          <p:cNvPr id="7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noTextEdit="1"/>
          </p:cNvSpPr>
          <p:nvPr>
            <p:ph type="sldImg"/>
          </p:nvPr>
        </p:nvSpPr>
        <p:spPr>
          <a:xfrm>
            <a:off x="1150938" y="692150"/>
            <a:ext cx="4556125" cy="3416300"/>
          </a:xfrm>
          <a:ln/>
        </p:spPr>
      </p:sp>
      <p:sp>
        <p:nvSpPr>
          <p:cNvPr id="73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noTextEdit="1"/>
          </p:cNvSpPr>
          <p:nvPr>
            <p:ph type="sldImg"/>
          </p:nvPr>
        </p:nvSpPr>
        <p:spPr>
          <a:xfrm>
            <a:off x="1150938" y="692150"/>
            <a:ext cx="4556125" cy="3416300"/>
          </a:xfrm>
          <a:ln/>
        </p:spPr>
      </p:sp>
      <p:sp>
        <p:nvSpPr>
          <p:cNvPr id="74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ChangeArrowheads="1" noTextEdit="1"/>
          </p:cNvSpPr>
          <p:nvPr>
            <p:ph type="sldImg"/>
          </p:nvPr>
        </p:nvSpPr>
        <p:spPr>
          <a:xfrm>
            <a:off x="1150938" y="692150"/>
            <a:ext cx="4556125" cy="3416300"/>
          </a:xfrm>
          <a:ln/>
        </p:spPr>
      </p:sp>
      <p:sp>
        <p:nvSpPr>
          <p:cNvPr id="159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ChangeArrowheads="1" noTextEdit="1"/>
          </p:cNvSpPr>
          <p:nvPr>
            <p:ph type="sldImg"/>
          </p:nvPr>
        </p:nvSpPr>
        <p:spPr>
          <a:xfrm>
            <a:off x="1150938" y="692150"/>
            <a:ext cx="4556125" cy="3416300"/>
          </a:xfrm>
          <a:ln/>
        </p:spPr>
      </p:sp>
      <p:sp>
        <p:nvSpPr>
          <p:cNvPr id="16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ChangeArrowheads="1" noTextEdit="1"/>
          </p:cNvSpPr>
          <p:nvPr>
            <p:ph type="sldImg"/>
          </p:nvPr>
        </p:nvSpPr>
        <p:spPr>
          <a:xfrm>
            <a:off x="1150938" y="692150"/>
            <a:ext cx="4556125" cy="3416300"/>
          </a:xfrm>
          <a:ln/>
        </p:spPr>
      </p:sp>
      <p:sp>
        <p:nvSpPr>
          <p:cNvPr id="16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ChangeArrowheads="1" noTextEdit="1"/>
          </p:cNvSpPr>
          <p:nvPr>
            <p:ph type="sldImg"/>
          </p:nvPr>
        </p:nvSpPr>
        <p:spPr>
          <a:xfrm>
            <a:off x="1150938" y="692150"/>
            <a:ext cx="4556125" cy="3416300"/>
          </a:xfrm>
          <a:ln/>
        </p:spPr>
      </p:sp>
      <p:sp>
        <p:nvSpPr>
          <p:cNvPr id="16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ln/>
        </p:spPr>
        <p:txBody>
          <a:bodyPr/>
          <a:lstStyle/>
          <a:p>
            <a:endParaRPr lang="en-US"/>
          </a:p>
        </p:txBody>
      </p:sp>
      <p:sp>
        <p:nvSpPr>
          <p:cNvPr id="7171"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ChangeArrowheads="1" noTextEdit="1"/>
          </p:cNvSpPr>
          <p:nvPr>
            <p:ph type="sldImg"/>
          </p:nvPr>
        </p:nvSpPr>
        <p:spPr>
          <a:xfrm>
            <a:off x="1150938" y="692150"/>
            <a:ext cx="4556125" cy="3416300"/>
          </a:xfrm>
          <a:ln/>
        </p:spPr>
      </p:sp>
      <p:sp>
        <p:nvSpPr>
          <p:cNvPr id="16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ChangeArrowheads="1" noTextEdit="1"/>
          </p:cNvSpPr>
          <p:nvPr>
            <p:ph type="sldImg"/>
          </p:nvPr>
        </p:nvSpPr>
        <p:spPr>
          <a:xfrm>
            <a:off x="1150938" y="692150"/>
            <a:ext cx="4556125" cy="3416300"/>
          </a:xfrm>
          <a:ln/>
        </p:spPr>
      </p:sp>
      <p:sp>
        <p:nvSpPr>
          <p:cNvPr id="16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ChangeArrowheads="1" noTextEdit="1"/>
          </p:cNvSpPr>
          <p:nvPr>
            <p:ph type="sldImg"/>
          </p:nvPr>
        </p:nvSpPr>
        <p:spPr>
          <a:xfrm>
            <a:off x="1150938" y="692150"/>
            <a:ext cx="4556125" cy="3416300"/>
          </a:xfrm>
          <a:ln/>
        </p:spPr>
      </p:sp>
      <p:sp>
        <p:nvSpPr>
          <p:cNvPr id="165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ChangeArrowheads="1" noTextEdit="1"/>
          </p:cNvSpPr>
          <p:nvPr>
            <p:ph type="sldImg"/>
          </p:nvPr>
        </p:nvSpPr>
        <p:spPr>
          <a:xfrm>
            <a:off x="1150938" y="692150"/>
            <a:ext cx="4556125" cy="3416300"/>
          </a:xfrm>
          <a:ln/>
        </p:spPr>
      </p:sp>
      <p:sp>
        <p:nvSpPr>
          <p:cNvPr id="166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noTextEdit="1"/>
          </p:cNvSpPr>
          <p:nvPr>
            <p:ph type="sldImg"/>
          </p:nvPr>
        </p:nvSpPr>
        <p:spPr>
          <a:xfrm>
            <a:off x="1150938" y="692150"/>
            <a:ext cx="4556125" cy="3416300"/>
          </a:xfrm>
          <a:ln/>
        </p:spPr>
      </p:sp>
      <p:sp>
        <p:nvSpPr>
          <p:cNvPr id="69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noTextEdit="1"/>
          </p:cNvSpPr>
          <p:nvPr>
            <p:ph type="sldImg"/>
          </p:nvPr>
        </p:nvSpPr>
        <p:spPr>
          <a:xfrm>
            <a:off x="1150938" y="692150"/>
            <a:ext cx="4556125" cy="3416300"/>
          </a:xfrm>
          <a:ln/>
        </p:spPr>
      </p:sp>
      <p:sp>
        <p:nvSpPr>
          <p:cNvPr id="7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noTextEdit="1"/>
          </p:cNvSpPr>
          <p:nvPr>
            <p:ph type="sldImg"/>
          </p:nvPr>
        </p:nvSpPr>
        <p:spPr>
          <a:xfrm>
            <a:off x="1150938" y="692150"/>
            <a:ext cx="4556125" cy="3416300"/>
          </a:xfrm>
          <a:ln/>
        </p:spPr>
      </p:sp>
      <p:sp>
        <p:nvSpPr>
          <p:cNvPr id="58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noTextEdit="1"/>
          </p:cNvSpPr>
          <p:nvPr>
            <p:ph type="sldImg"/>
          </p:nvPr>
        </p:nvSpPr>
        <p:spPr>
          <a:xfrm>
            <a:off x="1150938" y="692150"/>
            <a:ext cx="4556125" cy="3416300"/>
          </a:xfrm>
          <a:ln/>
        </p:spPr>
      </p:sp>
      <p:sp>
        <p:nvSpPr>
          <p:cNvPr id="7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ChangeArrowheads="1" noTextEdit="1"/>
          </p:cNvSpPr>
          <p:nvPr>
            <p:ph type="sldImg"/>
          </p:nvPr>
        </p:nvSpPr>
        <p:spPr>
          <a:xfrm>
            <a:off x="1150938" y="692150"/>
            <a:ext cx="4556125" cy="3416300"/>
          </a:xfrm>
          <a:ln/>
        </p:spPr>
      </p:sp>
      <p:sp>
        <p:nvSpPr>
          <p:cNvPr id="157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noTextEdit="1"/>
          </p:cNvSpPr>
          <p:nvPr>
            <p:ph type="sldImg"/>
          </p:nvPr>
        </p:nvSpPr>
        <p:spPr>
          <a:xfrm>
            <a:off x="1150938" y="692150"/>
            <a:ext cx="4556125" cy="3416300"/>
          </a:xfrm>
          <a:ln/>
        </p:spPr>
      </p:sp>
      <p:sp>
        <p:nvSpPr>
          <p:cNvPr id="6144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805960168"/>
      </p:ext>
    </p:extLst>
  </p:cSld>
  <p:clrMapOvr>
    <a:masterClrMapping/>
  </p:clrMapOvr>
  <p:transition>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38212666"/>
      </p:ext>
    </p:extLst>
  </p:cSld>
  <p:clrMapOvr>
    <a:masterClrMapping/>
  </p:clrMapOvr>
  <p:transition>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3050" y="139700"/>
            <a:ext cx="2114550" cy="6324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39700"/>
            <a:ext cx="6191250"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6528857"/>
      </p:ext>
    </p:extLst>
  </p:cSld>
  <p:clrMapOvr>
    <a:masterClrMapping/>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82876811"/>
      </p:ext>
    </p:extLst>
  </p:cSld>
  <p:clrMapOvr>
    <a:masterClrMapping/>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66476623"/>
      </p:ext>
    </p:extLst>
  </p:cSld>
  <p:clrMapOvr>
    <a:masterClrMapping/>
  </p:clrMapOvr>
  <p:transition>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09700"/>
            <a:ext cx="4102100" cy="5054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1409700"/>
            <a:ext cx="4102100" cy="5054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67676663"/>
      </p:ext>
    </p:extLst>
  </p:cSld>
  <p:clrMapOvr>
    <a:masterClrMapping/>
  </p:clrMapOvr>
  <p:transition>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55628228"/>
      </p:ext>
    </p:extLst>
  </p:cSld>
  <p:clrMapOvr>
    <a:masterClrMapping/>
  </p:clrMapOvr>
  <p:transition>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92471687"/>
      </p:ext>
    </p:extLst>
  </p:cSld>
  <p:clrMapOvr>
    <a:masterClrMapping/>
  </p:clrMapOvr>
  <p:transition>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5559756"/>
      </p:ext>
    </p:extLst>
  </p:cSld>
  <p:clrMapOvr>
    <a:masterClrMapping/>
  </p:clrMapOvr>
  <p:transition>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47212767"/>
      </p:ext>
    </p:extLst>
  </p:cSld>
  <p:clrMapOvr>
    <a:masterClrMapping/>
  </p:clrMapOvr>
  <p:transition>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5643750"/>
      </p:ext>
    </p:extLst>
  </p:cSld>
  <p:clrMapOvr>
    <a:masterClrMapping/>
  </p:clrMapOvr>
  <p:transition>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99">
                <a:gamma/>
                <a:shade val="46275"/>
                <a:invGamma/>
              </a:srgbClr>
            </a:gs>
            <a:gs pos="100000">
              <a:srgbClr val="000099"/>
            </a:gs>
          </a:gsLst>
          <a:lin ang="5400000" scaled="1"/>
        </a:gradFill>
        <a:effectLst/>
      </p:bgPr>
    </p:bg>
    <p:spTree>
      <p:nvGrpSpPr>
        <p:cNvPr id="1" name=""/>
        <p:cNvGrpSpPr/>
        <p:nvPr/>
      </p:nvGrpSpPr>
      <p:grpSpPr>
        <a:xfrm>
          <a:off x="0" y="0"/>
          <a:ext cx="0" cy="0"/>
          <a:chOff x="0" y="0"/>
          <a:chExt cx="0" cy="0"/>
        </a:xfrm>
      </p:grpSpPr>
      <p:pic>
        <p:nvPicPr>
          <p:cNvPr id="51217" name="Picture 17"/>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42888" y="1042988"/>
            <a:ext cx="8636000" cy="11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03" name="SlideTitle"/>
          <p:cNvSpPr>
            <a:spLocks noGrp="1" noChangeArrowheads="1"/>
          </p:cNvSpPr>
          <p:nvPr>
            <p:ph type="title"/>
          </p:nvPr>
        </p:nvSpPr>
        <p:spPr bwMode="auto">
          <a:xfrm>
            <a:off x="279400" y="139700"/>
            <a:ext cx="7035800" cy="8509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7" tIns="44450" rIns="90487" bIns="44450" numCol="1" anchor="ctr" anchorCtr="0" compatLnSpc="1">
            <a:prstTxWarp prst="textNoShape">
              <a:avLst/>
            </a:prstTxWarp>
          </a:bodyPr>
          <a:lstStyle/>
          <a:p>
            <a:pPr lvl="0"/>
            <a:r>
              <a:rPr lang="en-US" smtClean="0"/>
              <a:t>Click to edit Master title style</a:t>
            </a:r>
          </a:p>
        </p:txBody>
      </p:sp>
      <p:sp>
        <p:nvSpPr>
          <p:cNvPr id="51204" name="SlideBody"/>
          <p:cNvSpPr>
            <a:spLocks noGrp="1" noChangeArrowheads="1"/>
          </p:cNvSpPr>
          <p:nvPr>
            <p:ph type="body" idx="1"/>
          </p:nvPr>
        </p:nvSpPr>
        <p:spPr bwMode="auto">
          <a:xfrm>
            <a:off x="381000" y="1409700"/>
            <a:ext cx="8356600" cy="50546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7" tIns="44450" rIns="90487"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05" name="CourseAndSessionNumber"/>
          <p:cNvSpPr>
            <a:spLocks noChangeArrowheads="1"/>
          </p:cNvSpPr>
          <p:nvPr/>
        </p:nvSpPr>
        <p:spPr bwMode="auto">
          <a:xfrm>
            <a:off x="304800" y="6553200"/>
            <a:ext cx="5072063" cy="2413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r>
              <a:rPr lang="en-US" sz="1000"/>
              <a:t>Spreadsheet Models for Managers:   Session  1</a:t>
            </a:r>
          </a:p>
        </p:txBody>
      </p:sp>
      <p:sp>
        <p:nvSpPr>
          <p:cNvPr id="51214" name="SessionSlideNumber"/>
          <p:cNvSpPr>
            <a:spLocks noChangeArrowheads="1"/>
          </p:cNvSpPr>
          <p:nvPr/>
        </p:nvSpPr>
        <p:spPr bwMode="auto">
          <a:xfrm>
            <a:off x="7823200" y="185738"/>
            <a:ext cx="1203325" cy="454025"/>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b="1">
                <a:solidFill>
                  <a:schemeClr val="hlink"/>
                </a:solidFill>
                <a:latin typeface="Verdana" pitchFamily="-16" charset="0"/>
              </a:rPr>
              <a:t>1/</a:t>
            </a:r>
            <a:fld id="{704CF92B-5F93-4F0D-97D8-9F60AEE50F23}" type="slidenum">
              <a:rPr lang="en-US" b="1">
                <a:solidFill>
                  <a:schemeClr val="hlink"/>
                </a:solidFill>
                <a:latin typeface="Verdana" pitchFamily="-16" charset="0"/>
              </a:rPr>
              <a:pPr/>
              <a:t>‹#›</a:t>
            </a:fld>
            <a:endParaRPr lang="en-US" b="1">
              <a:solidFill>
                <a:schemeClr val="hlink"/>
              </a:solidFill>
              <a:latin typeface="Verdana" pitchFamily="-16" charset="0"/>
            </a:endParaRPr>
          </a:p>
        </p:txBody>
      </p:sp>
      <p:sp>
        <p:nvSpPr>
          <p:cNvPr id="51216" name="Copyright"/>
          <p:cNvSpPr>
            <a:spLocks noChangeArrowheads="1"/>
          </p:cNvSpPr>
          <p:nvPr userDrawn="1"/>
        </p:nvSpPr>
        <p:spPr bwMode="auto">
          <a:xfrm>
            <a:off x="5957888" y="6535738"/>
            <a:ext cx="2881312" cy="2413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algn="r"/>
            <a:r>
              <a:rPr lang="en-US" sz="1000"/>
              <a:t>Copyright © 1994-2011 Richard Brenner</a:t>
            </a:r>
          </a:p>
        </p:txBody>
      </p:sp>
    </p:spTree>
  </p:cSld>
  <p:clrMap bg1="dk2" tx1="lt1" bg2="dk1"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transition>
    <p:wipe/>
  </p:transition>
  <p:txStyles>
    <p:titleStyle>
      <a:lvl1pPr algn="l" rtl="0" eaLnBrk="0" fontAlgn="base" hangingPunct="0">
        <a:lnSpc>
          <a:spcPct val="90000"/>
        </a:lnSpc>
        <a:spcBef>
          <a:spcPct val="0"/>
        </a:spcBef>
        <a:spcAft>
          <a:spcPct val="0"/>
        </a:spcAft>
        <a:defRPr sz="3200" b="1">
          <a:solidFill>
            <a:srgbClr val="FFFF00"/>
          </a:solidFill>
          <a:latin typeface="+mj-lt"/>
          <a:ea typeface="+mj-ea"/>
          <a:cs typeface="+mj-cs"/>
        </a:defRPr>
      </a:lvl1pPr>
      <a:lvl2pPr algn="l" rtl="0" eaLnBrk="0" fontAlgn="base" hangingPunct="0">
        <a:lnSpc>
          <a:spcPct val="90000"/>
        </a:lnSpc>
        <a:spcBef>
          <a:spcPct val="0"/>
        </a:spcBef>
        <a:spcAft>
          <a:spcPct val="0"/>
        </a:spcAft>
        <a:defRPr sz="3200" b="1">
          <a:solidFill>
            <a:srgbClr val="FFFF00"/>
          </a:solidFill>
          <a:latin typeface="Verdana" pitchFamily="-16" charset="0"/>
        </a:defRPr>
      </a:lvl2pPr>
      <a:lvl3pPr algn="l" rtl="0" eaLnBrk="0" fontAlgn="base" hangingPunct="0">
        <a:lnSpc>
          <a:spcPct val="90000"/>
        </a:lnSpc>
        <a:spcBef>
          <a:spcPct val="0"/>
        </a:spcBef>
        <a:spcAft>
          <a:spcPct val="0"/>
        </a:spcAft>
        <a:defRPr sz="3200" b="1">
          <a:solidFill>
            <a:srgbClr val="FFFF00"/>
          </a:solidFill>
          <a:latin typeface="Verdana" pitchFamily="-16" charset="0"/>
        </a:defRPr>
      </a:lvl3pPr>
      <a:lvl4pPr algn="l" rtl="0" eaLnBrk="0" fontAlgn="base" hangingPunct="0">
        <a:lnSpc>
          <a:spcPct val="90000"/>
        </a:lnSpc>
        <a:spcBef>
          <a:spcPct val="0"/>
        </a:spcBef>
        <a:spcAft>
          <a:spcPct val="0"/>
        </a:spcAft>
        <a:defRPr sz="3200" b="1">
          <a:solidFill>
            <a:srgbClr val="FFFF00"/>
          </a:solidFill>
          <a:latin typeface="Verdana" pitchFamily="-16" charset="0"/>
        </a:defRPr>
      </a:lvl4pPr>
      <a:lvl5pPr algn="l" rtl="0" eaLnBrk="0" fontAlgn="base" hangingPunct="0">
        <a:lnSpc>
          <a:spcPct val="90000"/>
        </a:lnSpc>
        <a:spcBef>
          <a:spcPct val="0"/>
        </a:spcBef>
        <a:spcAft>
          <a:spcPct val="0"/>
        </a:spcAft>
        <a:defRPr sz="3200" b="1">
          <a:solidFill>
            <a:srgbClr val="FFFF00"/>
          </a:solidFill>
          <a:latin typeface="Verdana" pitchFamily="-16" charset="0"/>
        </a:defRPr>
      </a:lvl5pPr>
      <a:lvl6pPr marL="457200" algn="l" rtl="0" eaLnBrk="0" fontAlgn="base" hangingPunct="0">
        <a:lnSpc>
          <a:spcPct val="90000"/>
        </a:lnSpc>
        <a:spcBef>
          <a:spcPct val="0"/>
        </a:spcBef>
        <a:spcAft>
          <a:spcPct val="0"/>
        </a:spcAft>
        <a:defRPr sz="3200" b="1">
          <a:solidFill>
            <a:srgbClr val="FFFF00"/>
          </a:solidFill>
          <a:latin typeface="Verdana" pitchFamily="-16" charset="0"/>
        </a:defRPr>
      </a:lvl6pPr>
      <a:lvl7pPr marL="914400" algn="l" rtl="0" eaLnBrk="0" fontAlgn="base" hangingPunct="0">
        <a:lnSpc>
          <a:spcPct val="90000"/>
        </a:lnSpc>
        <a:spcBef>
          <a:spcPct val="0"/>
        </a:spcBef>
        <a:spcAft>
          <a:spcPct val="0"/>
        </a:spcAft>
        <a:defRPr sz="3200" b="1">
          <a:solidFill>
            <a:srgbClr val="FFFF00"/>
          </a:solidFill>
          <a:latin typeface="Verdana" pitchFamily="-16" charset="0"/>
        </a:defRPr>
      </a:lvl7pPr>
      <a:lvl8pPr marL="1371600" algn="l" rtl="0" eaLnBrk="0" fontAlgn="base" hangingPunct="0">
        <a:lnSpc>
          <a:spcPct val="90000"/>
        </a:lnSpc>
        <a:spcBef>
          <a:spcPct val="0"/>
        </a:spcBef>
        <a:spcAft>
          <a:spcPct val="0"/>
        </a:spcAft>
        <a:defRPr sz="3200" b="1">
          <a:solidFill>
            <a:srgbClr val="FFFF00"/>
          </a:solidFill>
          <a:latin typeface="Verdana" pitchFamily="-16" charset="0"/>
        </a:defRPr>
      </a:lvl8pPr>
      <a:lvl9pPr marL="1828800" algn="l" rtl="0" eaLnBrk="0" fontAlgn="base" hangingPunct="0">
        <a:lnSpc>
          <a:spcPct val="90000"/>
        </a:lnSpc>
        <a:spcBef>
          <a:spcPct val="0"/>
        </a:spcBef>
        <a:spcAft>
          <a:spcPct val="0"/>
        </a:spcAft>
        <a:defRPr sz="3200" b="1">
          <a:solidFill>
            <a:srgbClr val="FFFF00"/>
          </a:solidFill>
          <a:latin typeface="Verdana" pitchFamily="-16" charset="0"/>
        </a:defRPr>
      </a:lvl9pPr>
    </p:titleStyle>
    <p:bodyStyle>
      <a:lvl1pPr marL="285750" indent="-285750" algn="l" rtl="0" eaLnBrk="0" fontAlgn="base" hangingPunct="0">
        <a:lnSpc>
          <a:spcPct val="90000"/>
        </a:lnSpc>
        <a:spcBef>
          <a:spcPct val="30000"/>
        </a:spcBef>
        <a:spcAft>
          <a:spcPct val="0"/>
        </a:spcAft>
        <a:buSzPct val="100000"/>
        <a:buChar char="•"/>
        <a:defRPr sz="2400">
          <a:solidFill>
            <a:schemeClr val="tx1"/>
          </a:solidFill>
          <a:latin typeface="+mn-lt"/>
          <a:ea typeface="+mn-ea"/>
          <a:cs typeface="+mn-cs"/>
        </a:defRPr>
      </a:lvl1pPr>
      <a:lvl2pPr marL="685800" indent="-228600" algn="l" rtl="0" eaLnBrk="0" fontAlgn="base" hangingPunct="0">
        <a:lnSpc>
          <a:spcPct val="90000"/>
        </a:lnSpc>
        <a:spcBef>
          <a:spcPct val="30000"/>
        </a:spcBef>
        <a:spcAft>
          <a:spcPct val="0"/>
        </a:spcAft>
        <a:buSzPct val="100000"/>
        <a:buChar char="•"/>
        <a:defRPr>
          <a:solidFill>
            <a:schemeClr val="tx1"/>
          </a:solidFill>
          <a:latin typeface="+mn-lt"/>
        </a:defRPr>
      </a:lvl2pPr>
      <a:lvl3pPr marL="1143000" indent="-228600" algn="l" rtl="0" eaLnBrk="0" fontAlgn="base" hangingPunct="0">
        <a:lnSpc>
          <a:spcPct val="90000"/>
        </a:lnSpc>
        <a:spcBef>
          <a:spcPct val="30000"/>
        </a:spcBef>
        <a:spcAft>
          <a:spcPct val="0"/>
        </a:spcAft>
        <a:buSzPct val="100000"/>
        <a:buChar char="•"/>
        <a:defRPr>
          <a:solidFill>
            <a:schemeClr val="tx1"/>
          </a:solidFill>
          <a:latin typeface="+mn-lt"/>
        </a:defRPr>
      </a:lvl3pPr>
      <a:lvl4pPr marL="1543050" indent="-171450" algn="l" rtl="0" eaLnBrk="0" fontAlgn="base" hangingPunct="0">
        <a:lnSpc>
          <a:spcPct val="90000"/>
        </a:lnSpc>
        <a:spcBef>
          <a:spcPct val="30000"/>
        </a:spcBef>
        <a:spcAft>
          <a:spcPct val="0"/>
        </a:spcAft>
        <a:buSzPct val="100000"/>
        <a:buChar char="•"/>
        <a:defRPr>
          <a:solidFill>
            <a:schemeClr val="tx1"/>
          </a:solidFill>
          <a:latin typeface="+mn-lt"/>
        </a:defRPr>
      </a:lvl4pPr>
      <a:lvl5pPr marL="2000250" indent="-171450" algn="l" rtl="0" eaLnBrk="0" fontAlgn="base" hangingPunct="0">
        <a:lnSpc>
          <a:spcPct val="90000"/>
        </a:lnSpc>
        <a:spcBef>
          <a:spcPct val="30000"/>
        </a:spcBef>
        <a:spcAft>
          <a:spcPct val="0"/>
        </a:spcAft>
        <a:buSzPct val="100000"/>
        <a:buChar char="•"/>
        <a:defRPr>
          <a:solidFill>
            <a:schemeClr val="tx1"/>
          </a:solidFill>
          <a:latin typeface="+mn-lt"/>
        </a:defRPr>
      </a:lvl5pPr>
      <a:lvl6pPr marL="2457450" indent="-171450" algn="l" rtl="0" eaLnBrk="0" fontAlgn="base" hangingPunct="0">
        <a:lnSpc>
          <a:spcPct val="90000"/>
        </a:lnSpc>
        <a:spcBef>
          <a:spcPct val="30000"/>
        </a:spcBef>
        <a:spcAft>
          <a:spcPct val="0"/>
        </a:spcAft>
        <a:buSzPct val="100000"/>
        <a:buChar char="•"/>
        <a:defRPr>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rbrenner.com/downloads/clientarea/smm2/Hierarchy.zip"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rbrenner.com/smm2/reading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rbrenner.com/downloads/clientarea/smm2/Hierarchy.zip"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noFill/>
          <a:ln/>
        </p:spPr>
        <p:txBody>
          <a:bodyPr/>
          <a:lstStyle/>
          <a:p>
            <a:r>
              <a:rPr lang="en-US" sz="2400"/>
              <a:t>Spreadsheet Models for Managers</a:t>
            </a:r>
          </a:p>
        </p:txBody>
      </p:sp>
      <p:sp>
        <p:nvSpPr>
          <p:cNvPr id="4099" name="SessionTitle"/>
          <p:cNvSpPr>
            <a:spLocks noChangeArrowheads="1"/>
          </p:cNvSpPr>
          <p:nvPr/>
        </p:nvSpPr>
        <p:spPr bwMode="auto">
          <a:xfrm>
            <a:off x="1995488" y="1384300"/>
            <a:ext cx="5106987" cy="533717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pPr algn="ctr"/>
            <a:r>
              <a:rPr lang="en-US" sz="3600"/>
              <a:t>Session 1</a:t>
            </a:r>
          </a:p>
          <a:p>
            <a:pPr algn="ctr"/>
            <a:endParaRPr lang="en-US" sz="1600"/>
          </a:p>
          <a:p>
            <a:pPr algn="ctr"/>
            <a:r>
              <a:rPr lang="en-US" sz="4800"/>
              <a:t>Introduction to</a:t>
            </a:r>
            <a:br>
              <a:rPr lang="en-US" sz="4800"/>
            </a:br>
            <a:r>
              <a:rPr lang="en-US" sz="4800"/>
              <a:t>Spreadsheet Models</a:t>
            </a:r>
          </a:p>
          <a:p>
            <a:pPr algn="ctr"/>
            <a:endParaRPr lang="en-US" sz="1600"/>
          </a:p>
          <a:p>
            <a:pPr algn="ctr"/>
            <a:r>
              <a:rPr lang="en-US" sz="3600"/>
              <a:t>What Is Modeling?</a:t>
            </a:r>
          </a:p>
          <a:p>
            <a:pPr algn="ctr"/>
            <a:r>
              <a:rPr lang="en-US" sz="3600"/>
              <a:t>Running Sums</a:t>
            </a:r>
          </a:p>
          <a:p>
            <a:pPr algn="ctr"/>
            <a:r>
              <a:rPr lang="en-US" sz="3600"/>
              <a:t>Running Differences</a:t>
            </a:r>
          </a:p>
          <a:p>
            <a:pPr algn="ctr"/>
            <a:r>
              <a:rPr lang="en-US" sz="3600"/>
              <a:t>Named Parameters</a:t>
            </a:r>
          </a:p>
          <a:p>
            <a:pPr algn="ctr"/>
            <a:r>
              <a:rPr lang="en-US" sz="3600"/>
              <a:t>References</a:t>
            </a:r>
          </a:p>
        </p:txBody>
      </p:sp>
      <p:sp>
        <p:nvSpPr>
          <p:cNvPr id="4100" name="Text Box 4"/>
          <p:cNvSpPr txBox="1">
            <a:spLocks noChangeArrowheads="1"/>
          </p:cNvSpPr>
          <p:nvPr/>
        </p:nvSpPr>
        <p:spPr bwMode="auto">
          <a:xfrm>
            <a:off x="2897188" y="4953000"/>
            <a:ext cx="3429000" cy="36671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30000"/>
              </a:spcBef>
            </a:pPr>
            <a:endParaRPr lang="en-US" sz="1800"/>
          </a:p>
        </p:txBody>
      </p:sp>
      <p:sp>
        <p:nvSpPr>
          <p:cNvPr id="4102" name="LastRevised"/>
          <p:cNvSpPr txBox="1">
            <a:spLocks noChangeArrowheads="1"/>
          </p:cNvSpPr>
          <p:nvPr/>
        </p:nvSpPr>
        <p:spPr bwMode="auto">
          <a:xfrm>
            <a:off x="5918200" y="6350000"/>
            <a:ext cx="2882900" cy="2794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500" tIns="63500" rIns="63500" bIns="63500">
            <a:spAutoFit/>
          </a:bodyPr>
          <a:lstStyle/>
          <a:p>
            <a:pPr algn="r"/>
            <a:r>
              <a:rPr lang="en-US" sz="1000"/>
              <a:t>Last revised: July 6, 2011</a:t>
            </a:r>
          </a:p>
        </p:txBody>
      </p:sp>
    </p:spTree>
  </p:cSld>
  <p:clrMapOvr>
    <a:masterClrMapping/>
  </p:clrMapOvr>
  <p:transition>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a:ln/>
        </p:spPr>
        <p:txBody>
          <a:bodyPr/>
          <a:lstStyle/>
          <a:p>
            <a:r>
              <a:rPr lang="en-US"/>
              <a:t>Session schedule</a:t>
            </a:r>
          </a:p>
        </p:txBody>
      </p:sp>
      <p:sp>
        <p:nvSpPr>
          <p:cNvPr id="11267" name="Rectangle 3"/>
          <p:cNvSpPr>
            <a:spLocks noGrp="1" noChangeArrowheads="1"/>
          </p:cNvSpPr>
          <p:nvPr>
            <p:ph type="body" idx="1"/>
          </p:nvPr>
        </p:nvSpPr>
        <p:spPr>
          <a:noFill/>
          <a:ln/>
        </p:spPr>
        <p:txBody>
          <a:bodyPr/>
          <a:lstStyle/>
          <a:p>
            <a:r>
              <a:rPr lang="en-US"/>
              <a:t>Classes meet on the dates</a:t>
            </a:r>
            <a:br>
              <a:rPr lang="en-US"/>
            </a:br>
            <a:r>
              <a:rPr lang="en-US"/>
              <a:t>indicated in blue</a:t>
            </a:r>
          </a:p>
          <a:p>
            <a:r>
              <a:rPr lang="en-US"/>
              <a:t>Topics as described in the Syllabus</a:t>
            </a:r>
          </a:p>
          <a:p>
            <a:r>
              <a:rPr lang="en-US"/>
              <a:t>Lab session with Teaching Fellow</a:t>
            </a:r>
            <a:br>
              <a:rPr lang="en-US"/>
            </a:br>
            <a:r>
              <a:rPr lang="en-US"/>
              <a:t>on dates in yellow</a:t>
            </a:r>
          </a:p>
          <a:p>
            <a:r>
              <a:rPr lang="en-US"/>
              <a:t>Holidays in gray</a:t>
            </a:r>
          </a:p>
        </p:txBody>
      </p:sp>
      <p:pic>
        <p:nvPicPr>
          <p:cNvPr id="11316" name="Picture 5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1475" y="1239838"/>
            <a:ext cx="3416300" cy="50800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r>
              <a:rPr lang="en-US"/>
              <a:t>Submitting homework</a:t>
            </a:r>
          </a:p>
        </p:txBody>
      </p:sp>
      <p:sp>
        <p:nvSpPr>
          <p:cNvPr id="171011" name="Rectangle 3"/>
          <p:cNvSpPr>
            <a:spLocks noGrp="1" noChangeArrowheads="1"/>
          </p:cNvSpPr>
          <p:nvPr>
            <p:ph type="body" idx="1"/>
          </p:nvPr>
        </p:nvSpPr>
        <p:spPr/>
        <p:txBody>
          <a:bodyPr/>
          <a:lstStyle/>
          <a:p>
            <a:pPr>
              <a:lnSpc>
                <a:spcPct val="80000"/>
              </a:lnSpc>
            </a:pPr>
            <a:r>
              <a:rPr lang="en-US"/>
              <a:t>Homework due two hours before each session (5:35 PM Eastern)</a:t>
            </a:r>
          </a:p>
          <a:p>
            <a:pPr>
              <a:lnSpc>
                <a:spcPct val="80000"/>
              </a:lnSpc>
            </a:pPr>
            <a:r>
              <a:rPr lang="en-US"/>
              <a:t>Submit homework through the course dropbox or, in an emergency, by email to ismte130-homework@dce.harvard.edu</a:t>
            </a:r>
          </a:p>
          <a:p>
            <a:pPr>
              <a:lnSpc>
                <a:spcPct val="80000"/>
              </a:lnSpc>
            </a:pPr>
            <a:r>
              <a:rPr lang="en-US"/>
              <a:t>Submit each problem set as a single Excel workbook</a:t>
            </a:r>
          </a:p>
          <a:p>
            <a:pPr lvl="1">
              <a:lnSpc>
                <a:spcPct val="80000"/>
              </a:lnSpc>
            </a:pPr>
            <a:r>
              <a:rPr lang="en-US" sz="2400"/>
              <a:t>Name the workbook</a:t>
            </a:r>
            <a:br>
              <a:rPr lang="en-US" sz="2400"/>
            </a:br>
            <a:r>
              <a:rPr lang="en-US" sz="2400"/>
              <a:t>&lt;lastname&gt;&lt;first-initial&gt;NN</a:t>
            </a:r>
          </a:p>
          <a:p>
            <a:pPr lvl="1">
              <a:lnSpc>
                <a:spcPct val="80000"/>
              </a:lnSpc>
            </a:pPr>
            <a:r>
              <a:rPr lang="en-US" sz="2400"/>
              <a:t>If your last name has more than one word, suppress all spaces. Examples:</a:t>
            </a:r>
          </a:p>
          <a:p>
            <a:pPr lvl="2">
              <a:lnSpc>
                <a:spcPct val="80000"/>
              </a:lnSpc>
            </a:pPr>
            <a:r>
              <a:rPr lang="en-US" sz="2400"/>
              <a:t>MessinaJ15 is problem set 15</a:t>
            </a:r>
          </a:p>
          <a:p>
            <a:pPr lvl="2">
              <a:lnSpc>
                <a:spcPct val="80000"/>
              </a:lnSpc>
            </a:pPr>
            <a:r>
              <a:rPr lang="en-US" sz="2400"/>
              <a:t>FitchJ06 is problem set 6</a:t>
            </a:r>
          </a:p>
          <a:p>
            <a:pPr lvl="1">
              <a:lnSpc>
                <a:spcPct val="80000"/>
              </a:lnSpc>
            </a:pPr>
            <a:r>
              <a:rPr lang="en-US" sz="2400"/>
              <a:t>For a redo, name the workbook &lt;lastname&gt;&lt;first-initial&gt;NN-redo</a:t>
            </a:r>
          </a:p>
          <a:p>
            <a:pPr lvl="1">
              <a:lnSpc>
                <a:spcPct val="80000"/>
              </a:lnSpc>
            </a:pPr>
            <a:r>
              <a:rPr lang="en-US" sz="2400"/>
              <a:t>Example: BrennerR06-redo is a redo of problem set 6</a:t>
            </a:r>
          </a:p>
        </p:txBody>
      </p:sp>
    </p:spTree>
  </p:cSld>
  <p:clrMapOvr>
    <a:masterClrMapping/>
  </p:clrMapOvr>
  <p:transition>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r>
              <a:rPr lang="en-US"/>
              <a:t>Formatting homework</a:t>
            </a:r>
          </a:p>
        </p:txBody>
      </p:sp>
      <p:sp>
        <p:nvSpPr>
          <p:cNvPr id="172035" name="Rectangle 3"/>
          <p:cNvSpPr>
            <a:spLocks noGrp="1" noChangeArrowheads="1"/>
          </p:cNvSpPr>
          <p:nvPr>
            <p:ph type="body" idx="1"/>
          </p:nvPr>
        </p:nvSpPr>
        <p:spPr/>
        <p:txBody>
          <a:bodyPr/>
          <a:lstStyle/>
          <a:p>
            <a:r>
              <a:rPr lang="en-US"/>
              <a:t>Except where noted, your result must be </a:t>
            </a:r>
            <a:r>
              <a:rPr lang="en-US" i="1">
                <a:solidFill>
                  <a:schemeClr val="hlink"/>
                </a:solidFill>
              </a:rPr>
              <a:t>computed</a:t>
            </a:r>
            <a:r>
              <a:rPr lang="en-US" i="1"/>
              <a:t>, </a:t>
            </a:r>
            <a:r>
              <a:rPr lang="en-US"/>
              <a:t>using the Ripple Principle</a:t>
            </a:r>
          </a:p>
          <a:p>
            <a:r>
              <a:rPr lang="en-US"/>
              <a:t>First worksheet of each workbook is to be named “Info”. In A1:A5 put:</a:t>
            </a:r>
          </a:p>
          <a:p>
            <a:pPr lvl="1"/>
            <a:r>
              <a:rPr lang="en-US" sz="2000"/>
              <a:t>A1	Your name</a:t>
            </a:r>
          </a:p>
          <a:p>
            <a:pPr lvl="1"/>
            <a:r>
              <a:rPr lang="en-US" sz="2000"/>
              <a:t>A2 	Your email address</a:t>
            </a:r>
          </a:p>
          <a:p>
            <a:pPr lvl="1"/>
            <a:r>
              <a:rPr lang="en-US" sz="2000"/>
              <a:t>A3, B3, ... Your team mates</a:t>
            </a:r>
          </a:p>
          <a:p>
            <a:pPr lvl="1"/>
            <a:r>
              <a:rPr lang="en-US" sz="2000"/>
              <a:t>A4	The date </a:t>
            </a:r>
          </a:p>
          <a:p>
            <a:pPr lvl="1"/>
            <a:r>
              <a:rPr lang="en-US" sz="2000"/>
              <a:t>A5	Version of Excel you used</a:t>
            </a:r>
          </a:p>
          <a:p>
            <a:r>
              <a:rPr lang="en-US"/>
              <a:t>Solve each problem on its own worksheet</a:t>
            </a:r>
          </a:p>
          <a:p>
            <a:pPr lvl="1"/>
            <a:r>
              <a:rPr lang="en-US" sz="2000"/>
              <a:t>Solve all parts of that problem (a, b, c, …) on that same worksheet</a:t>
            </a:r>
          </a:p>
          <a:p>
            <a:pPr lvl="1"/>
            <a:r>
              <a:rPr lang="en-US" sz="2000"/>
              <a:t>Name the sheet for problem 7.5 Problem7.5 (no spaces)</a:t>
            </a:r>
          </a:p>
          <a:p>
            <a:pPr lvl="1"/>
            <a:r>
              <a:rPr lang="en-US" sz="2000"/>
              <a:t>Only one problem per worksheet</a:t>
            </a:r>
            <a:endParaRPr lang="en-US"/>
          </a:p>
        </p:txBody>
      </p:sp>
      <p:grpSp>
        <p:nvGrpSpPr>
          <p:cNvPr id="172037" name="Group 5"/>
          <p:cNvGrpSpPr>
            <a:grpSpLocks/>
          </p:cNvGrpSpPr>
          <p:nvPr/>
        </p:nvGrpSpPr>
        <p:grpSpPr bwMode="auto">
          <a:xfrm>
            <a:off x="4497388" y="2935288"/>
            <a:ext cx="4416425" cy="944562"/>
            <a:chOff x="2830" y="3448"/>
            <a:chExt cx="2782" cy="595"/>
          </a:xfrm>
        </p:grpSpPr>
        <p:sp>
          <p:nvSpPr>
            <p:cNvPr id="172038" name="Text Box 6"/>
            <p:cNvSpPr txBox="1">
              <a:spLocks noChangeArrowheads="1"/>
            </p:cNvSpPr>
            <p:nvPr/>
          </p:nvSpPr>
          <p:spPr bwMode="auto">
            <a:xfrm>
              <a:off x="2830" y="3448"/>
              <a:ext cx="2782" cy="595"/>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549400" indent="-977900">
                <a:defRPr sz="2400">
                  <a:solidFill>
                    <a:schemeClr val="tx1"/>
                  </a:solidFill>
                  <a:latin typeface="Times New Roman" pitchFamily="-16" charset="0"/>
                </a:defRPr>
              </a:lvl1pPr>
              <a:lvl2pPr marL="1892300">
                <a:defRPr sz="2400">
                  <a:solidFill>
                    <a:schemeClr val="tx1"/>
                  </a:solidFill>
                  <a:latin typeface="Times New Roman" pitchFamily="-16" charset="0"/>
                </a:defRPr>
              </a:lvl2pPr>
              <a:lvl3pPr marL="2006600">
                <a:defRPr sz="2400">
                  <a:solidFill>
                    <a:schemeClr val="tx1"/>
                  </a:solidFill>
                  <a:latin typeface="Times New Roman" pitchFamily="-16" charset="0"/>
                </a:defRPr>
              </a:lvl3pPr>
              <a:lvl4pPr marL="2120900">
                <a:defRPr sz="2400">
                  <a:solidFill>
                    <a:schemeClr val="tx1"/>
                  </a:solidFill>
                  <a:latin typeface="Times New Roman" pitchFamily="-16" charset="0"/>
                </a:defRPr>
              </a:lvl4pPr>
              <a:lvl5pPr marL="2235200">
                <a:defRPr sz="2400">
                  <a:solidFill>
                    <a:schemeClr val="tx1"/>
                  </a:solidFill>
                  <a:latin typeface="Times New Roman" pitchFamily="-16" charset="0"/>
                </a:defRPr>
              </a:lvl5pPr>
              <a:lvl6pPr marL="2692400" eaLnBrk="0" fontAlgn="base" hangingPunct="0">
                <a:spcBef>
                  <a:spcPct val="0"/>
                </a:spcBef>
                <a:spcAft>
                  <a:spcPct val="0"/>
                </a:spcAft>
                <a:defRPr sz="2400">
                  <a:solidFill>
                    <a:schemeClr val="tx1"/>
                  </a:solidFill>
                  <a:latin typeface="Times New Roman" pitchFamily="-16" charset="0"/>
                </a:defRPr>
              </a:lvl6pPr>
              <a:lvl7pPr marL="3149600" eaLnBrk="0" fontAlgn="base" hangingPunct="0">
                <a:spcBef>
                  <a:spcPct val="0"/>
                </a:spcBef>
                <a:spcAft>
                  <a:spcPct val="0"/>
                </a:spcAft>
                <a:defRPr sz="2400">
                  <a:solidFill>
                    <a:schemeClr val="tx1"/>
                  </a:solidFill>
                  <a:latin typeface="Times New Roman" pitchFamily="-16" charset="0"/>
                </a:defRPr>
              </a:lvl7pPr>
              <a:lvl8pPr marL="3606800" eaLnBrk="0" fontAlgn="base" hangingPunct="0">
                <a:spcBef>
                  <a:spcPct val="0"/>
                </a:spcBef>
                <a:spcAft>
                  <a:spcPct val="0"/>
                </a:spcAft>
                <a:defRPr sz="2400">
                  <a:solidFill>
                    <a:schemeClr val="tx1"/>
                  </a:solidFill>
                  <a:latin typeface="Times New Roman" pitchFamily="-16" charset="0"/>
                </a:defRPr>
              </a:lvl8pPr>
              <a:lvl9pPr marL="4064000" eaLnBrk="0" fontAlgn="base" hangingPunct="0">
                <a:spcBef>
                  <a:spcPct val="0"/>
                </a:spcBef>
                <a:spcAft>
                  <a:spcPct val="0"/>
                </a:spcAft>
                <a:defRPr sz="2400">
                  <a:solidFill>
                    <a:schemeClr val="tx1"/>
                  </a:solidFill>
                  <a:latin typeface="Times New Roman" pitchFamily="-16" charset="0"/>
                </a:defRPr>
              </a:lvl9pPr>
            </a:lstStyle>
            <a:p>
              <a:r>
                <a:rPr lang="en-US" sz="1800"/>
                <a:t>Readings:	Formatting Your Homework</a:t>
              </a:r>
              <a:br>
                <a:rPr lang="en-US" sz="1800"/>
              </a:br>
              <a:r>
                <a:rPr lang="en-US" sz="1800"/>
                <a:t>Problem Solving</a:t>
              </a:r>
              <a:br>
                <a:rPr lang="en-US" sz="1800"/>
              </a:br>
              <a:r>
                <a:rPr lang="en-US" sz="1800"/>
                <a:t>Ripple Principle</a:t>
              </a:r>
            </a:p>
          </p:txBody>
        </p:sp>
        <p:sp>
          <p:nvSpPr>
            <p:cNvPr id="172039" name="AutoShape 7"/>
            <p:cNvSpPr>
              <a:spLocks noChangeArrowheads="1"/>
            </p:cNvSpPr>
            <p:nvPr/>
          </p:nvSpPr>
          <p:spPr bwMode="auto">
            <a:xfrm>
              <a:off x="2904" y="3472"/>
              <a:ext cx="288" cy="240"/>
            </a:xfrm>
            <a:prstGeom prst="rightArrow">
              <a:avLst>
                <a:gd name="adj1" fmla="val 50000"/>
                <a:gd name="adj2" fmla="val 30000"/>
              </a:avLst>
            </a:prstGeom>
            <a:solidFill>
              <a:schemeClr val="hlink"/>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grpSp>
    </p:spTree>
  </p:cSld>
  <p:clrMapOvr>
    <a:masterClrMapping/>
  </p:clrMapOvr>
  <p:transition>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t>How to work</a:t>
            </a:r>
          </a:p>
        </p:txBody>
      </p:sp>
      <p:sp>
        <p:nvSpPr>
          <p:cNvPr id="54275" name="Rectangle 3"/>
          <p:cNvSpPr>
            <a:spLocks noGrp="1" noChangeArrowheads="1"/>
          </p:cNvSpPr>
          <p:nvPr>
            <p:ph type="body" idx="1"/>
          </p:nvPr>
        </p:nvSpPr>
        <p:spPr/>
        <p:txBody>
          <a:bodyPr/>
          <a:lstStyle/>
          <a:p>
            <a:pPr>
              <a:spcBef>
                <a:spcPct val="20000"/>
              </a:spcBef>
            </a:pPr>
            <a:r>
              <a:rPr lang="en-US"/>
              <a:t>It’s important to keep up with the pace of this course</a:t>
            </a:r>
          </a:p>
          <a:p>
            <a:pPr>
              <a:spcBef>
                <a:spcPct val="20000"/>
              </a:spcBef>
            </a:pPr>
            <a:r>
              <a:rPr lang="en-US"/>
              <a:t>Don’t delay working the homework until the day before it’s due</a:t>
            </a:r>
          </a:p>
          <a:p>
            <a:pPr>
              <a:spcBef>
                <a:spcPct val="20000"/>
              </a:spcBef>
            </a:pPr>
            <a:r>
              <a:rPr lang="en-US"/>
              <a:t>A recommended regular routine:</a:t>
            </a:r>
          </a:p>
          <a:p>
            <a:pPr lvl="1">
              <a:spcBef>
                <a:spcPct val="20000"/>
              </a:spcBef>
            </a:pPr>
            <a:r>
              <a:rPr lang="en-US"/>
              <a:t>After the session:</a:t>
            </a:r>
          </a:p>
          <a:p>
            <a:pPr lvl="2">
              <a:spcBef>
                <a:spcPct val="20000"/>
              </a:spcBef>
            </a:pPr>
            <a:r>
              <a:rPr lang="en-US"/>
              <a:t>Read the solutions to previous homework; redo if desired</a:t>
            </a:r>
          </a:p>
          <a:p>
            <a:pPr lvl="2">
              <a:spcBef>
                <a:spcPct val="20000"/>
              </a:spcBef>
            </a:pPr>
            <a:r>
              <a:rPr lang="en-US"/>
              <a:t>Read the homework assignment (30 minutes max)</a:t>
            </a:r>
          </a:p>
          <a:p>
            <a:pPr lvl="1">
              <a:spcBef>
                <a:spcPct val="20000"/>
              </a:spcBef>
            </a:pPr>
            <a:r>
              <a:rPr lang="en-US"/>
              <a:t>Later:</a:t>
            </a:r>
          </a:p>
          <a:p>
            <a:pPr lvl="2">
              <a:spcBef>
                <a:spcPct val="20000"/>
              </a:spcBef>
            </a:pPr>
            <a:r>
              <a:rPr lang="en-US"/>
              <a:t>Spend one hour on the homework</a:t>
            </a:r>
          </a:p>
          <a:p>
            <a:pPr lvl="2">
              <a:spcBef>
                <a:spcPct val="20000"/>
              </a:spcBef>
            </a:pPr>
            <a:r>
              <a:rPr lang="en-US"/>
              <a:t>Send email questions</a:t>
            </a:r>
          </a:p>
          <a:p>
            <a:pPr lvl="1">
              <a:spcBef>
                <a:spcPct val="20000"/>
              </a:spcBef>
            </a:pPr>
            <a:r>
              <a:rPr lang="en-US"/>
              <a:t>After that:</a:t>
            </a:r>
          </a:p>
          <a:p>
            <a:pPr lvl="2">
              <a:spcBef>
                <a:spcPct val="20000"/>
              </a:spcBef>
            </a:pPr>
            <a:r>
              <a:rPr lang="en-US"/>
              <a:t>Complete the homework</a:t>
            </a:r>
          </a:p>
          <a:p>
            <a:pPr lvl="2">
              <a:spcBef>
                <a:spcPct val="20000"/>
              </a:spcBef>
            </a:pPr>
            <a:r>
              <a:rPr lang="en-US"/>
              <a:t>Print next session’s notes and homework assignment to bring to class</a:t>
            </a:r>
          </a:p>
        </p:txBody>
      </p:sp>
      <p:sp>
        <p:nvSpPr>
          <p:cNvPr id="54276" name="AutoShape 4"/>
          <p:cNvSpPr>
            <a:spLocks noChangeArrowheads="1"/>
          </p:cNvSpPr>
          <p:nvPr/>
        </p:nvSpPr>
        <p:spPr bwMode="auto">
          <a:xfrm>
            <a:off x="4876800" y="5816600"/>
            <a:ext cx="457200" cy="381000"/>
          </a:xfrm>
          <a:prstGeom prst="rightArrow">
            <a:avLst>
              <a:gd name="adj1" fmla="val 50000"/>
              <a:gd name="adj2" fmla="val 30000"/>
            </a:avLst>
          </a:prstGeom>
          <a:solidFill>
            <a:schemeClr va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54280" name="Text Box 8"/>
          <p:cNvSpPr txBox="1">
            <a:spLocks noChangeArrowheads="1"/>
          </p:cNvSpPr>
          <p:nvPr/>
        </p:nvSpPr>
        <p:spPr bwMode="auto">
          <a:xfrm>
            <a:off x="4772025" y="5780088"/>
            <a:ext cx="3765550" cy="469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571500">
              <a:defRPr sz="2400">
                <a:solidFill>
                  <a:schemeClr val="tx1"/>
                </a:solidFill>
                <a:latin typeface="Times New Roman" pitchFamily="-16" charset="0"/>
              </a:defRPr>
            </a:lvl1pPr>
            <a:lvl2pPr marL="1485900">
              <a:defRPr sz="2400">
                <a:solidFill>
                  <a:schemeClr val="tx1"/>
                </a:solidFill>
                <a:latin typeface="Times New Roman" pitchFamily="-16" charset="0"/>
              </a:defRPr>
            </a:lvl2pPr>
            <a:lvl3pPr marL="1600200">
              <a:defRPr sz="2400">
                <a:solidFill>
                  <a:schemeClr val="tx1"/>
                </a:solidFill>
                <a:latin typeface="Times New Roman" pitchFamily="-16" charset="0"/>
              </a:defRPr>
            </a:lvl3pPr>
            <a:lvl4pPr marL="1714500">
              <a:defRPr sz="2400">
                <a:solidFill>
                  <a:schemeClr val="tx1"/>
                </a:solidFill>
                <a:latin typeface="Times New Roman" pitchFamily="-16" charset="0"/>
              </a:defRPr>
            </a:lvl4pPr>
            <a:lvl5pPr>
              <a:defRPr sz="2400">
                <a:solidFill>
                  <a:schemeClr val="tx1"/>
                </a:solidFill>
                <a:latin typeface="Times New Roman" pitchFamily="-16" charset="0"/>
              </a:defRPr>
            </a:lvl5pPr>
            <a:lvl6pPr eaLnBrk="0" fontAlgn="base" hangingPunct="0">
              <a:spcBef>
                <a:spcPct val="0"/>
              </a:spcBef>
              <a:spcAft>
                <a:spcPct val="0"/>
              </a:spcAft>
              <a:defRPr sz="2400">
                <a:solidFill>
                  <a:schemeClr val="tx1"/>
                </a:solidFill>
                <a:latin typeface="Times New Roman" pitchFamily="-16" charset="0"/>
              </a:defRPr>
            </a:lvl6pPr>
            <a:lvl7pPr eaLnBrk="0" fontAlgn="base" hangingPunct="0">
              <a:spcBef>
                <a:spcPct val="0"/>
              </a:spcBef>
              <a:spcAft>
                <a:spcPct val="0"/>
              </a:spcAft>
              <a:defRPr sz="2400">
                <a:solidFill>
                  <a:schemeClr val="tx1"/>
                </a:solidFill>
                <a:latin typeface="Times New Roman" pitchFamily="-16" charset="0"/>
              </a:defRPr>
            </a:lvl7pPr>
            <a:lvl8pPr eaLnBrk="0" fontAlgn="base" hangingPunct="0">
              <a:spcBef>
                <a:spcPct val="0"/>
              </a:spcBef>
              <a:spcAft>
                <a:spcPct val="0"/>
              </a:spcAft>
              <a:defRPr sz="2400">
                <a:solidFill>
                  <a:schemeClr val="tx1"/>
                </a:solidFill>
                <a:latin typeface="Times New Roman" pitchFamily="-16" charset="0"/>
              </a:defRPr>
            </a:lvl8pPr>
            <a:lvl9pPr eaLnBrk="0" fontAlgn="base" hangingPunct="0">
              <a:spcBef>
                <a:spcPct val="0"/>
              </a:spcBef>
              <a:spcAft>
                <a:spcPct val="0"/>
              </a:spcAft>
              <a:defRPr sz="2400">
                <a:solidFill>
                  <a:schemeClr val="tx1"/>
                </a:solidFill>
                <a:latin typeface="Times New Roman" pitchFamily="-16" charset="0"/>
              </a:defRPr>
            </a:lvl9pPr>
          </a:lstStyle>
          <a:p>
            <a:r>
              <a:rPr lang="en-US"/>
              <a:t>Readings: How to Work</a:t>
            </a:r>
          </a:p>
        </p:txBody>
      </p:sp>
    </p:spTree>
  </p:cSld>
  <p:clrMapOvr>
    <a:masterClrMapping/>
  </p:clrMapOvr>
  <p:transition>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n-US"/>
              <a:t>About the homework problems</a:t>
            </a:r>
          </a:p>
        </p:txBody>
      </p:sp>
      <p:sp>
        <p:nvSpPr>
          <p:cNvPr id="139267" name="Rectangle 3"/>
          <p:cNvSpPr>
            <a:spLocks noGrp="1" noChangeArrowheads="1"/>
          </p:cNvSpPr>
          <p:nvPr>
            <p:ph type="body" idx="1"/>
          </p:nvPr>
        </p:nvSpPr>
        <p:spPr/>
        <p:txBody>
          <a:bodyPr/>
          <a:lstStyle/>
          <a:p>
            <a:r>
              <a:rPr lang="en-US"/>
              <a:t>Some problems require thought</a:t>
            </a:r>
          </a:p>
          <a:p>
            <a:pPr lvl="1"/>
            <a:r>
              <a:rPr lang="en-US"/>
              <a:t>Some are similar to–but go beyond–what we show you in class</a:t>
            </a:r>
          </a:p>
          <a:p>
            <a:pPr lvl="1"/>
            <a:r>
              <a:rPr lang="en-US"/>
              <a:t>This is meant to prepare you for what you will encounter at work</a:t>
            </a:r>
          </a:p>
          <a:p>
            <a:r>
              <a:rPr lang="en-US"/>
              <a:t>Many problems are “word problems”</a:t>
            </a:r>
          </a:p>
          <a:p>
            <a:pPr lvl="1"/>
            <a:r>
              <a:rPr lang="en-US"/>
              <a:t>You’ll have to read and understand what they tell you and what they ask for</a:t>
            </a:r>
          </a:p>
          <a:p>
            <a:pPr lvl="1"/>
            <a:r>
              <a:rPr lang="en-US"/>
              <a:t>You’ll have to convert that understanding into spreadsheets</a:t>
            </a:r>
          </a:p>
          <a:p>
            <a:r>
              <a:rPr lang="en-US"/>
              <a:t>You might feel that the wording of some problems is ambiguous</a:t>
            </a:r>
          </a:p>
          <a:p>
            <a:pPr lvl="1"/>
            <a:r>
              <a:rPr lang="en-US"/>
              <a:t>This too is meant to prepare you for what you will encounter at work</a:t>
            </a:r>
          </a:p>
          <a:p>
            <a:pPr lvl="1"/>
            <a:r>
              <a:rPr lang="en-US"/>
              <a:t>Resolving the meaning is part of what we’re trying to teach</a:t>
            </a:r>
          </a:p>
          <a:p>
            <a:pPr lvl="1"/>
            <a:r>
              <a:rPr lang="en-US"/>
              <a:t>If you’re unsure of what is wanted:</a:t>
            </a:r>
          </a:p>
          <a:p>
            <a:pPr lvl="2"/>
            <a:r>
              <a:rPr lang="en-US"/>
              <a:t>Consult your teammates or others in the class</a:t>
            </a:r>
          </a:p>
          <a:p>
            <a:pPr lvl="2"/>
            <a:r>
              <a:rPr lang="en-US"/>
              <a:t>Send mail to the course discussion list</a:t>
            </a:r>
          </a:p>
          <a:p>
            <a:pPr lvl="1"/>
            <a:r>
              <a:rPr lang="en-US"/>
              <a:t>In some cases, it’s possible that we might not provide a satisfactory resolution in advance</a:t>
            </a:r>
          </a:p>
        </p:txBody>
      </p:sp>
    </p:spTree>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p:spPr>
        <p:txBody>
          <a:bodyPr/>
          <a:lstStyle/>
          <a:p>
            <a:r>
              <a:rPr lang="en-US"/>
              <a:t>Course project</a:t>
            </a:r>
          </a:p>
        </p:txBody>
      </p:sp>
      <p:sp>
        <p:nvSpPr>
          <p:cNvPr id="14339" name="Rectangle 3"/>
          <p:cNvSpPr>
            <a:spLocks noGrp="1" noChangeArrowheads="1"/>
          </p:cNvSpPr>
          <p:nvPr>
            <p:ph type="body" idx="1"/>
          </p:nvPr>
        </p:nvSpPr>
        <p:spPr>
          <a:noFill/>
          <a:ln/>
        </p:spPr>
        <p:txBody>
          <a:bodyPr/>
          <a:lstStyle/>
          <a:p>
            <a:r>
              <a:rPr lang="en-US"/>
              <a:t>For your project, you’ll develop a model of</a:t>
            </a:r>
          </a:p>
          <a:p>
            <a:pPr lvl="1"/>
            <a:r>
              <a:rPr lang="en-US"/>
              <a:t>a business</a:t>
            </a:r>
          </a:p>
          <a:p>
            <a:pPr lvl="1"/>
            <a:r>
              <a:rPr lang="en-US"/>
              <a:t>a part of a business</a:t>
            </a:r>
          </a:p>
          <a:p>
            <a:pPr lvl="1"/>
            <a:r>
              <a:rPr lang="en-US"/>
              <a:t>a business process</a:t>
            </a:r>
          </a:p>
          <a:p>
            <a:r>
              <a:rPr lang="en-US"/>
              <a:t>You can choose to model anything you like, in consultation with us</a:t>
            </a:r>
          </a:p>
          <a:p>
            <a:r>
              <a:rPr lang="en-US"/>
              <a:t>Submit a written proposal/project plan for approval</a:t>
            </a:r>
          </a:p>
          <a:p>
            <a:r>
              <a:rPr lang="en-US"/>
              <a:t>Implement and document the model</a:t>
            </a:r>
          </a:p>
          <a:p>
            <a:pPr lvl="1"/>
            <a:r>
              <a:rPr lang="en-US"/>
              <a:t>User guide</a:t>
            </a:r>
          </a:p>
          <a:p>
            <a:pPr lvl="1"/>
            <a:r>
              <a:rPr lang="en-US"/>
              <a:t>Maintenance manual</a:t>
            </a:r>
          </a:p>
          <a:p>
            <a:r>
              <a:rPr lang="en-US"/>
              <a:t>Demonstrate its use to study two scenarios</a:t>
            </a:r>
          </a:p>
          <a:p>
            <a:r>
              <a:rPr lang="en-US"/>
              <a:t>Write an interim and a final report</a:t>
            </a:r>
          </a:p>
        </p:txBody>
      </p:sp>
      <p:sp>
        <p:nvSpPr>
          <p:cNvPr id="14340" name="Text Box 4"/>
          <p:cNvSpPr txBox="1">
            <a:spLocks noChangeAspect="1" noChangeArrowheads="1"/>
          </p:cNvSpPr>
          <p:nvPr/>
        </p:nvSpPr>
        <p:spPr bwMode="auto">
          <a:xfrm>
            <a:off x="5200650" y="4610100"/>
            <a:ext cx="2328863" cy="422275"/>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2000"/>
              <a:t>courseproject/</a:t>
            </a:r>
          </a:p>
        </p:txBody>
      </p:sp>
      <p:sp>
        <p:nvSpPr>
          <p:cNvPr id="14341" name="AutoShape 5"/>
          <p:cNvSpPr>
            <a:spLocks noChangeArrowheads="1"/>
          </p:cNvSpPr>
          <p:nvPr/>
        </p:nvSpPr>
        <p:spPr bwMode="auto">
          <a:xfrm>
            <a:off x="5435600" y="4648200"/>
            <a:ext cx="457200" cy="381000"/>
          </a:xfrm>
          <a:prstGeom prst="rightArrow">
            <a:avLst>
              <a:gd name="adj1" fmla="val 50000"/>
              <a:gd name="adj2" fmla="val 30000"/>
            </a:avLst>
          </a:prstGeom>
          <a:solidFill>
            <a:schemeClr val="hlink"/>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Tree>
  </p:cSld>
  <p:clrMapOvr>
    <a:masterClrMapping/>
  </p:clrMapOvr>
  <p:transition>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ln/>
        </p:spPr>
        <p:txBody>
          <a:bodyPr/>
          <a:lstStyle/>
          <a:p>
            <a:r>
              <a:rPr lang="en-US"/>
              <a:t>Learning</a:t>
            </a:r>
          </a:p>
        </p:txBody>
      </p:sp>
      <p:sp>
        <p:nvSpPr>
          <p:cNvPr id="15363" name="Rectangle 3"/>
          <p:cNvSpPr>
            <a:spLocks noGrp="1" noChangeArrowheads="1"/>
          </p:cNvSpPr>
          <p:nvPr>
            <p:ph type="body" idx="1"/>
          </p:nvPr>
        </p:nvSpPr>
        <p:spPr>
          <a:noFill/>
          <a:ln/>
        </p:spPr>
        <p:txBody>
          <a:bodyPr/>
          <a:lstStyle/>
          <a:p>
            <a:r>
              <a:rPr lang="en-US"/>
              <a:t>We’re all of us learning here</a:t>
            </a:r>
          </a:p>
          <a:p>
            <a:pPr lvl="1"/>
            <a:r>
              <a:rPr lang="en-US"/>
              <a:t>You learn from the material we present</a:t>
            </a:r>
          </a:p>
          <a:p>
            <a:pPr lvl="1"/>
            <a:r>
              <a:rPr lang="en-US"/>
              <a:t>We  learn from you</a:t>
            </a:r>
          </a:p>
          <a:p>
            <a:r>
              <a:rPr lang="en-US"/>
              <a:t>To help us learn from you:</a:t>
            </a:r>
          </a:p>
          <a:p>
            <a:pPr lvl="1"/>
            <a:r>
              <a:rPr lang="en-US"/>
              <a:t>At the end of each session, please fill out a “Keep/Change/Add” form at the course Web site</a:t>
            </a:r>
          </a:p>
          <a:p>
            <a:pPr lvl="1"/>
            <a:r>
              <a:rPr lang="en-US"/>
              <a:t>Include:</a:t>
            </a:r>
          </a:p>
          <a:p>
            <a:pPr lvl="2"/>
            <a:r>
              <a:rPr lang="en-US"/>
              <a:t>One thing you want us to </a:t>
            </a:r>
            <a:r>
              <a:rPr lang="en-US" i="1"/>
              <a:t>keep</a:t>
            </a:r>
            <a:r>
              <a:rPr lang="en-US"/>
              <a:t> doing</a:t>
            </a:r>
          </a:p>
          <a:p>
            <a:pPr lvl="2"/>
            <a:r>
              <a:rPr lang="en-US"/>
              <a:t>One thing you want us to </a:t>
            </a:r>
            <a:r>
              <a:rPr lang="en-US" i="1"/>
              <a:t>change</a:t>
            </a:r>
            <a:endParaRPr lang="en-US"/>
          </a:p>
          <a:p>
            <a:pPr lvl="2"/>
            <a:r>
              <a:rPr lang="en-US"/>
              <a:t>One thing you wish we had done and want us to </a:t>
            </a:r>
            <a:r>
              <a:rPr lang="en-US" i="1"/>
              <a:t>add</a:t>
            </a:r>
            <a:endParaRPr lang="en-US"/>
          </a:p>
          <a:p>
            <a:pPr lvl="1"/>
            <a:r>
              <a:rPr lang="en-US"/>
              <a:t>You can be anonymous – your choice</a:t>
            </a:r>
          </a:p>
          <a:p>
            <a:pPr lvl="1"/>
            <a:r>
              <a:rPr lang="en-US"/>
              <a:t>During the week, we’ll send you by email the “Keep/Change/Add” ideas (minus your names) from the previous session so you can see what others wrote</a:t>
            </a:r>
          </a:p>
        </p:txBody>
      </p:sp>
    </p:spTree>
  </p:cSld>
  <p:clrMapOvr>
    <a:masterClrMapping/>
  </p:clrMapOvr>
  <p:transition>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p:spPr>
        <p:txBody>
          <a:bodyPr/>
          <a:lstStyle/>
          <a:p>
            <a:r>
              <a:rPr lang="en-US"/>
              <a:t>Course materials</a:t>
            </a:r>
          </a:p>
        </p:txBody>
      </p:sp>
      <p:sp>
        <p:nvSpPr>
          <p:cNvPr id="16387" name="Rectangle 3"/>
          <p:cNvSpPr>
            <a:spLocks noGrp="1" noChangeArrowheads="1"/>
          </p:cNvSpPr>
          <p:nvPr>
            <p:ph type="body" idx="1"/>
          </p:nvPr>
        </p:nvSpPr>
        <p:spPr>
          <a:noFill/>
          <a:ln/>
        </p:spPr>
        <p:txBody>
          <a:bodyPr/>
          <a:lstStyle/>
          <a:p>
            <a:r>
              <a:rPr lang="en-US"/>
              <a:t>No textbook</a:t>
            </a:r>
          </a:p>
          <a:p>
            <a:pPr lvl="1"/>
            <a:r>
              <a:rPr lang="en-US"/>
              <a:t>There really is no suitable text that I’ve found</a:t>
            </a:r>
          </a:p>
          <a:p>
            <a:pPr lvl="1"/>
            <a:r>
              <a:rPr lang="en-US"/>
              <a:t>We provide references where possible</a:t>
            </a:r>
          </a:p>
          <a:p>
            <a:pPr lvl="1"/>
            <a:r>
              <a:rPr lang="en-US"/>
              <a:t>Session notes, supplementary readings, problem set solutions</a:t>
            </a:r>
          </a:p>
          <a:p>
            <a:r>
              <a:rPr lang="en-US"/>
              <a:t>Session format</a:t>
            </a:r>
          </a:p>
          <a:p>
            <a:pPr lvl="1"/>
            <a:r>
              <a:rPr lang="en-US"/>
              <a:t>Discussion of solutions to homework</a:t>
            </a:r>
          </a:p>
          <a:p>
            <a:pPr lvl="1"/>
            <a:r>
              <a:rPr lang="en-US"/>
              <a:t>Discussion of new material for the next session</a:t>
            </a:r>
          </a:p>
          <a:p>
            <a:pPr lvl="1"/>
            <a:r>
              <a:rPr lang="en-US"/>
              <a:t>Examples</a:t>
            </a:r>
          </a:p>
          <a:p>
            <a:pPr lvl="1"/>
            <a:r>
              <a:rPr lang="en-US"/>
              <a:t>Explanation of the next problem set assignment</a:t>
            </a:r>
          </a:p>
          <a:p>
            <a:r>
              <a:rPr lang="en-US"/>
              <a:t>All session notes, demonstrations, homework assignments and homework solutions are on line</a:t>
            </a:r>
          </a:p>
          <a:p>
            <a:pPr lvl="1"/>
            <a:r>
              <a:rPr lang="en-US"/>
              <a:t>Tips, tools and techniques are on the web</a:t>
            </a:r>
          </a:p>
          <a:p>
            <a:pPr lvl="1"/>
            <a:r>
              <a:rPr lang="en-US"/>
              <a:t>Excel add-ins</a:t>
            </a:r>
          </a:p>
        </p:txBody>
      </p:sp>
      <p:sp>
        <p:nvSpPr>
          <p:cNvPr id="16392" name="AutoShape 8"/>
          <p:cNvSpPr>
            <a:spLocks noChangeArrowheads="1"/>
          </p:cNvSpPr>
          <p:nvPr/>
        </p:nvSpPr>
        <p:spPr bwMode="auto">
          <a:xfrm>
            <a:off x="4940300" y="5816600"/>
            <a:ext cx="457200" cy="381000"/>
          </a:xfrm>
          <a:prstGeom prst="rightArrow">
            <a:avLst>
              <a:gd name="adj1" fmla="val 50000"/>
              <a:gd name="adj2" fmla="val 30000"/>
            </a:avLst>
          </a:prstGeom>
          <a:solidFill>
            <a:schemeClr va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16393" name="Text Box 9"/>
          <p:cNvSpPr txBox="1">
            <a:spLocks noChangeArrowheads="1"/>
          </p:cNvSpPr>
          <p:nvPr/>
        </p:nvSpPr>
        <p:spPr bwMode="auto">
          <a:xfrm>
            <a:off x="4845050" y="5780088"/>
            <a:ext cx="3765550" cy="469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571500">
              <a:defRPr sz="2400">
                <a:solidFill>
                  <a:schemeClr val="tx1"/>
                </a:solidFill>
                <a:latin typeface="Times New Roman" pitchFamily="-16" charset="0"/>
              </a:defRPr>
            </a:lvl1pPr>
            <a:lvl2pPr marL="1485900">
              <a:defRPr sz="2400">
                <a:solidFill>
                  <a:schemeClr val="tx1"/>
                </a:solidFill>
                <a:latin typeface="Times New Roman" pitchFamily="-16" charset="0"/>
              </a:defRPr>
            </a:lvl2pPr>
            <a:lvl3pPr marL="1600200">
              <a:defRPr sz="2400">
                <a:solidFill>
                  <a:schemeClr val="tx1"/>
                </a:solidFill>
                <a:latin typeface="Times New Roman" pitchFamily="-16" charset="0"/>
              </a:defRPr>
            </a:lvl3pPr>
            <a:lvl4pPr marL="1714500">
              <a:defRPr sz="2400">
                <a:solidFill>
                  <a:schemeClr val="tx1"/>
                </a:solidFill>
                <a:latin typeface="Times New Roman" pitchFamily="-16" charset="0"/>
              </a:defRPr>
            </a:lvl4pPr>
            <a:lvl5pPr>
              <a:defRPr sz="2400">
                <a:solidFill>
                  <a:schemeClr val="tx1"/>
                </a:solidFill>
                <a:latin typeface="Times New Roman" pitchFamily="-16" charset="0"/>
              </a:defRPr>
            </a:lvl5pPr>
            <a:lvl6pPr eaLnBrk="0" fontAlgn="base" hangingPunct="0">
              <a:spcBef>
                <a:spcPct val="0"/>
              </a:spcBef>
              <a:spcAft>
                <a:spcPct val="0"/>
              </a:spcAft>
              <a:defRPr sz="2400">
                <a:solidFill>
                  <a:schemeClr val="tx1"/>
                </a:solidFill>
                <a:latin typeface="Times New Roman" pitchFamily="-16" charset="0"/>
              </a:defRPr>
            </a:lvl6pPr>
            <a:lvl7pPr eaLnBrk="0" fontAlgn="base" hangingPunct="0">
              <a:spcBef>
                <a:spcPct val="0"/>
              </a:spcBef>
              <a:spcAft>
                <a:spcPct val="0"/>
              </a:spcAft>
              <a:defRPr sz="2400">
                <a:solidFill>
                  <a:schemeClr val="tx1"/>
                </a:solidFill>
                <a:latin typeface="Times New Roman" pitchFamily="-16" charset="0"/>
              </a:defRPr>
            </a:lvl7pPr>
            <a:lvl8pPr eaLnBrk="0" fontAlgn="base" hangingPunct="0">
              <a:spcBef>
                <a:spcPct val="0"/>
              </a:spcBef>
              <a:spcAft>
                <a:spcPct val="0"/>
              </a:spcAft>
              <a:defRPr sz="2400">
                <a:solidFill>
                  <a:schemeClr val="tx1"/>
                </a:solidFill>
                <a:latin typeface="Times New Roman" pitchFamily="-16" charset="0"/>
              </a:defRPr>
            </a:lvl8pPr>
            <a:lvl9pPr eaLnBrk="0" fontAlgn="base" hangingPunct="0">
              <a:spcBef>
                <a:spcPct val="0"/>
              </a:spcBef>
              <a:spcAft>
                <a:spcPct val="0"/>
              </a:spcAft>
              <a:defRPr sz="2400">
                <a:solidFill>
                  <a:schemeClr val="tx1"/>
                </a:solidFill>
                <a:latin typeface="Times New Roman" pitchFamily="-16" charset="0"/>
              </a:defRPr>
            </a:lvl9pPr>
          </a:lstStyle>
          <a:p>
            <a:r>
              <a:rPr lang="en-US"/>
              <a:t>Readings: Special Tools</a:t>
            </a:r>
          </a:p>
        </p:txBody>
      </p:sp>
    </p:spTree>
  </p:cSld>
  <p:clrMapOvr>
    <a:masterClrMapping/>
  </p:clrMapOvr>
  <p:transition>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Storing course files</a:t>
            </a:r>
          </a:p>
        </p:txBody>
      </p:sp>
      <p:sp>
        <p:nvSpPr>
          <p:cNvPr id="41987" name="Rectangle 3"/>
          <p:cNvSpPr>
            <a:spLocks noGrp="1" noChangeArrowheads="1"/>
          </p:cNvSpPr>
          <p:nvPr>
            <p:ph type="body" idx="1"/>
          </p:nvPr>
        </p:nvSpPr>
        <p:spPr/>
        <p:txBody>
          <a:bodyPr/>
          <a:lstStyle/>
          <a:p>
            <a:r>
              <a:rPr lang="en-US"/>
              <a:t>We recommend this structure:</a:t>
            </a:r>
          </a:p>
          <a:p>
            <a:pPr lvl="1"/>
            <a:r>
              <a:rPr lang="en-US"/>
              <a:t>session01</a:t>
            </a:r>
          </a:p>
          <a:p>
            <a:pPr lvl="1"/>
            <a:r>
              <a:rPr lang="en-US"/>
              <a:t>session02</a:t>
            </a:r>
          </a:p>
          <a:p>
            <a:pPr lvl="1"/>
            <a:r>
              <a:rPr lang="en-US"/>
              <a:t>session03</a:t>
            </a:r>
          </a:p>
          <a:p>
            <a:pPr lvl="1"/>
            <a:r>
              <a:rPr lang="en-US"/>
              <a:t>session04</a:t>
            </a:r>
          </a:p>
          <a:p>
            <a:pPr lvl="2"/>
            <a:r>
              <a:rPr lang="en-US"/>
              <a:t>session04.xls</a:t>
            </a:r>
          </a:p>
          <a:p>
            <a:pPr lvl="2"/>
            <a:r>
              <a:rPr lang="en-US"/>
              <a:t>solve04.xls</a:t>
            </a:r>
          </a:p>
          <a:p>
            <a:pPr lvl="2"/>
            <a:r>
              <a:rPr lang="en-US"/>
              <a:t>&lt;your-last-name&gt;&lt;your-first-initial&gt;04.xls</a:t>
            </a:r>
          </a:p>
          <a:p>
            <a:pPr lvl="1"/>
            <a:r>
              <a:rPr lang="en-US"/>
              <a:t>session05</a:t>
            </a:r>
          </a:p>
          <a:p>
            <a:pPr lvl="1"/>
            <a:r>
              <a:rPr lang="en-US"/>
              <a:t>…</a:t>
            </a:r>
          </a:p>
          <a:p>
            <a:pPr lvl="1"/>
            <a:r>
              <a:rPr lang="en-US"/>
              <a:t>session12</a:t>
            </a:r>
          </a:p>
          <a:p>
            <a:pPr lvl="1"/>
            <a:endParaRPr lang="en-US"/>
          </a:p>
        </p:txBody>
      </p:sp>
      <p:sp>
        <p:nvSpPr>
          <p:cNvPr id="41988" name="Text Box 4"/>
          <p:cNvSpPr txBox="1">
            <a:spLocks noChangeArrowheads="1"/>
          </p:cNvSpPr>
          <p:nvPr/>
        </p:nvSpPr>
        <p:spPr bwMode="auto">
          <a:xfrm>
            <a:off x="5008563" y="5091113"/>
            <a:ext cx="3197225" cy="4572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hlinkClick r:id="rId3"/>
              </a:rPr>
              <a:t>Download the Hierarchy</a:t>
            </a:r>
            <a:endParaRPr lang="en-US"/>
          </a:p>
        </p:txBody>
      </p:sp>
    </p:spTree>
  </p:cSld>
  <p:clrMapOvr>
    <a:masterClrMapping/>
  </p:clrMapOvr>
  <p:transition>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31" name="Line 23"/>
          <p:cNvSpPr>
            <a:spLocks noChangeShapeType="1"/>
          </p:cNvSpPr>
          <p:nvPr/>
        </p:nvSpPr>
        <p:spPr bwMode="auto">
          <a:xfrm flipV="1">
            <a:off x="6794500" y="4800600"/>
            <a:ext cx="495300" cy="901700"/>
          </a:xfrm>
          <a:prstGeom prst="line">
            <a:avLst/>
          </a:prstGeom>
          <a:noFill/>
          <a:ln w="508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9" name="Line 21"/>
          <p:cNvSpPr>
            <a:spLocks noChangeShapeType="1"/>
          </p:cNvSpPr>
          <p:nvPr/>
        </p:nvSpPr>
        <p:spPr bwMode="auto">
          <a:xfrm flipH="1" flipV="1">
            <a:off x="5080000" y="4267200"/>
            <a:ext cx="330200" cy="1333500"/>
          </a:xfrm>
          <a:prstGeom prst="line">
            <a:avLst/>
          </a:prstGeom>
          <a:noFill/>
          <a:ln w="508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0" name="Rectangle 2"/>
          <p:cNvSpPr>
            <a:spLocks noGrp="1" noChangeArrowheads="1"/>
          </p:cNvSpPr>
          <p:nvPr>
            <p:ph type="title"/>
          </p:nvPr>
        </p:nvSpPr>
        <p:spPr>
          <a:noFill/>
          <a:ln/>
        </p:spPr>
        <p:txBody>
          <a:bodyPr/>
          <a:lstStyle/>
          <a:p>
            <a:r>
              <a:rPr lang="en-US"/>
              <a:t>These slides</a:t>
            </a:r>
          </a:p>
        </p:txBody>
      </p:sp>
      <p:sp>
        <p:nvSpPr>
          <p:cNvPr id="17412" name="Line 4"/>
          <p:cNvSpPr>
            <a:spLocks noChangeShapeType="1"/>
          </p:cNvSpPr>
          <p:nvPr/>
        </p:nvSpPr>
        <p:spPr bwMode="auto">
          <a:xfrm flipH="1">
            <a:off x="6108700" y="533400"/>
            <a:ext cx="1866900" cy="1778000"/>
          </a:xfrm>
          <a:prstGeom prst="line">
            <a:avLst/>
          </a:prstGeom>
          <a:noFill/>
          <a:ln w="508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3" name="Rectangle 5"/>
          <p:cNvSpPr>
            <a:spLocks noChangeArrowheads="1"/>
          </p:cNvSpPr>
          <p:nvPr/>
        </p:nvSpPr>
        <p:spPr bwMode="auto">
          <a:xfrm>
            <a:off x="4597400" y="2182813"/>
            <a:ext cx="2216150" cy="482600"/>
          </a:xfrm>
          <a:prstGeom prst="rect">
            <a:avLst/>
          </a:prstGeom>
          <a:solidFill>
            <a:schemeClr val="tx1"/>
          </a:solidFill>
          <a:ln w="28575">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solidFill>
                  <a:srgbClr val="010194"/>
                </a:solidFill>
              </a:rPr>
              <a:t>Session Number</a:t>
            </a:r>
          </a:p>
        </p:txBody>
      </p:sp>
      <p:sp>
        <p:nvSpPr>
          <p:cNvPr id="17414" name="Line 6"/>
          <p:cNvSpPr>
            <a:spLocks noChangeShapeType="1"/>
          </p:cNvSpPr>
          <p:nvPr/>
        </p:nvSpPr>
        <p:spPr bwMode="auto">
          <a:xfrm flipH="1">
            <a:off x="7366000" y="571500"/>
            <a:ext cx="1231900" cy="2082800"/>
          </a:xfrm>
          <a:prstGeom prst="line">
            <a:avLst/>
          </a:prstGeom>
          <a:noFill/>
          <a:ln w="508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5" name="Rectangle 7"/>
          <p:cNvSpPr>
            <a:spLocks noChangeArrowheads="1"/>
          </p:cNvSpPr>
          <p:nvPr/>
        </p:nvSpPr>
        <p:spPr bwMode="auto">
          <a:xfrm>
            <a:off x="6919913" y="2398713"/>
            <a:ext cx="1911350" cy="482600"/>
          </a:xfrm>
          <a:prstGeom prst="rect">
            <a:avLst/>
          </a:prstGeom>
          <a:solidFill>
            <a:schemeClr val="tx1"/>
          </a:solidFill>
          <a:ln w="28575">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solidFill>
                  <a:srgbClr val="010194"/>
                </a:solidFill>
              </a:rPr>
              <a:t>Slide Number</a:t>
            </a:r>
          </a:p>
        </p:txBody>
      </p:sp>
      <p:sp>
        <p:nvSpPr>
          <p:cNvPr id="17416" name="Line 8"/>
          <p:cNvSpPr>
            <a:spLocks noChangeShapeType="1"/>
          </p:cNvSpPr>
          <p:nvPr/>
        </p:nvSpPr>
        <p:spPr bwMode="auto">
          <a:xfrm flipV="1">
            <a:off x="1333500" y="4813300"/>
            <a:ext cx="1219200" cy="1701800"/>
          </a:xfrm>
          <a:prstGeom prst="line">
            <a:avLst/>
          </a:prstGeom>
          <a:noFill/>
          <a:ln w="508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7" name="Rectangle 9"/>
          <p:cNvSpPr>
            <a:spLocks noChangeArrowheads="1"/>
          </p:cNvSpPr>
          <p:nvPr/>
        </p:nvSpPr>
        <p:spPr bwMode="auto">
          <a:xfrm>
            <a:off x="1668463" y="4410075"/>
            <a:ext cx="1724025" cy="482600"/>
          </a:xfrm>
          <a:prstGeom prst="rect">
            <a:avLst/>
          </a:prstGeom>
          <a:solidFill>
            <a:schemeClr val="tx1"/>
          </a:solidFill>
          <a:ln w="28575">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pPr algn="ctr"/>
            <a:r>
              <a:rPr lang="en-US">
                <a:solidFill>
                  <a:srgbClr val="010194"/>
                </a:solidFill>
              </a:rPr>
              <a:t>Course Title</a:t>
            </a:r>
          </a:p>
        </p:txBody>
      </p:sp>
      <p:sp>
        <p:nvSpPr>
          <p:cNvPr id="17418" name="Line 10"/>
          <p:cNvSpPr>
            <a:spLocks noChangeShapeType="1"/>
          </p:cNvSpPr>
          <p:nvPr/>
        </p:nvSpPr>
        <p:spPr bwMode="auto">
          <a:xfrm>
            <a:off x="1905000" y="787400"/>
            <a:ext cx="0" cy="977900"/>
          </a:xfrm>
          <a:prstGeom prst="line">
            <a:avLst/>
          </a:prstGeom>
          <a:noFill/>
          <a:ln w="508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9" name="Rectangle 11"/>
          <p:cNvSpPr>
            <a:spLocks noChangeArrowheads="1"/>
          </p:cNvSpPr>
          <p:nvPr/>
        </p:nvSpPr>
        <p:spPr bwMode="auto">
          <a:xfrm>
            <a:off x="963613" y="1751013"/>
            <a:ext cx="1487487" cy="482600"/>
          </a:xfrm>
          <a:prstGeom prst="rect">
            <a:avLst/>
          </a:prstGeom>
          <a:solidFill>
            <a:schemeClr val="tx1"/>
          </a:solidFill>
          <a:ln w="28575">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solidFill>
                  <a:srgbClr val="010194"/>
                </a:solidFill>
              </a:rPr>
              <a:t>Slide Title</a:t>
            </a:r>
          </a:p>
        </p:txBody>
      </p:sp>
      <p:grpSp>
        <p:nvGrpSpPr>
          <p:cNvPr id="17433" name="Group 25"/>
          <p:cNvGrpSpPr>
            <a:grpSpLocks/>
          </p:cNvGrpSpPr>
          <p:nvPr/>
        </p:nvGrpSpPr>
        <p:grpSpPr bwMode="auto">
          <a:xfrm>
            <a:off x="5283200" y="5626100"/>
            <a:ext cx="2667000" cy="366713"/>
            <a:chOff x="3328" y="3544"/>
            <a:chExt cx="1680" cy="231"/>
          </a:xfrm>
        </p:grpSpPr>
        <p:sp>
          <p:nvSpPr>
            <p:cNvPr id="17423" name="AutoShape 15"/>
            <p:cNvSpPr>
              <a:spLocks noChangeArrowheads="1"/>
            </p:cNvSpPr>
            <p:nvPr/>
          </p:nvSpPr>
          <p:spPr bwMode="auto">
            <a:xfrm>
              <a:off x="3328" y="3552"/>
              <a:ext cx="192" cy="192"/>
            </a:xfrm>
            <a:prstGeom prst="diamond">
              <a:avLst/>
            </a:prstGeom>
            <a:solidFill>
              <a:schemeClr val="hlink"/>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4" name="Text Box 16"/>
            <p:cNvSpPr txBox="1">
              <a:spLocks noChangeArrowheads="1"/>
            </p:cNvSpPr>
            <p:nvPr/>
          </p:nvSpPr>
          <p:spPr bwMode="auto">
            <a:xfrm>
              <a:off x="3492" y="3544"/>
              <a:ext cx="1516" cy="231"/>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ConvolutionGraphically</a:t>
              </a:r>
            </a:p>
          </p:txBody>
        </p:sp>
      </p:grpSp>
      <p:sp>
        <p:nvSpPr>
          <p:cNvPr id="17426" name="Rectangle 18"/>
          <p:cNvSpPr>
            <a:spLocks noChangeArrowheads="1"/>
          </p:cNvSpPr>
          <p:nvPr/>
        </p:nvSpPr>
        <p:spPr bwMode="auto">
          <a:xfrm>
            <a:off x="4506913" y="3821113"/>
            <a:ext cx="1292225" cy="482600"/>
          </a:xfrm>
          <a:prstGeom prst="rect">
            <a:avLst/>
          </a:prstGeom>
          <a:solidFill>
            <a:schemeClr val="tx1"/>
          </a:solidFill>
          <a:ln w="28575">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solidFill>
                  <a:srgbClr val="010194"/>
                </a:solidFill>
              </a:rPr>
              <a:t>Example</a:t>
            </a:r>
          </a:p>
        </p:txBody>
      </p:sp>
      <p:sp>
        <p:nvSpPr>
          <p:cNvPr id="17430" name="Rectangle 22"/>
          <p:cNvSpPr>
            <a:spLocks noChangeArrowheads="1"/>
          </p:cNvSpPr>
          <p:nvPr/>
        </p:nvSpPr>
        <p:spPr bwMode="auto">
          <a:xfrm>
            <a:off x="6145213" y="4037013"/>
            <a:ext cx="2673350" cy="847725"/>
          </a:xfrm>
          <a:prstGeom prst="rect">
            <a:avLst/>
          </a:prstGeom>
          <a:solidFill>
            <a:schemeClr val="tx1"/>
          </a:solidFill>
          <a:ln w="28575">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solidFill>
                  <a:srgbClr val="010194"/>
                </a:solidFill>
              </a:rPr>
              <a:t>Sheet tab name in</a:t>
            </a:r>
          </a:p>
          <a:p>
            <a:r>
              <a:rPr lang="en-US">
                <a:solidFill>
                  <a:srgbClr val="010194"/>
                </a:solidFill>
              </a:rPr>
              <a:t>examples workbook</a:t>
            </a:r>
          </a:p>
        </p:txBody>
      </p:sp>
    </p:spTree>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r>
              <a:rPr lang="en-US"/>
              <a:t>Old prospector’s wisdom</a:t>
            </a:r>
          </a:p>
        </p:txBody>
      </p:sp>
      <p:sp>
        <p:nvSpPr>
          <p:cNvPr id="169989" name="Rectangle 5"/>
          <p:cNvSpPr>
            <a:spLocks noChangeArrowheads="1"/>
          </p:cNvSpPr>
          <p:nvPr>
            <p:ph type="body" idx="1"/>
          </p:nvPr>
        </p:nvSpPr>
        <p:spPr>
          <a:noFill/>
          <a:ln/>
        </p:spPr>
        <p:txBody>
          <a:bodyPr/>
          <a:lstStyle/>
          <a:p>
            <a:pPr marL="0" indent="0">
              <a:lnSpc>
                <a:spcPct val="100000"/>
              </a:lnSpc>
              <a:spcBef>
                <a:spcPct val="0"/>
              </a:spcBef>
              <a:buSzTx/>
              <a:buFontTx/>
              <a:buNone/>
            </a:pPr>
            <a:r>
              <a:rPr lang="en-US"/>
              <a:t>We’re going to country that’s very wild </a:t>
            </a:r>
            <a:br>
              <a:rPr lang="en-US"/>
            </a:br>
            <a:r>
              <a:rPr lang="en-US"/>
              <a:t>and dangerous.</a:t>
            </a:r>
          </a:p>
          <a:p>
            <a:pPr marL="0" indent="0">
              <a:lnSpc>
                <a:spcPct val="100000"/>
              </a:lnSpc>
              <a:spcBef>
                <a:spcPct val="0"/>
              </a:spcBef>
              <a:buSzTx/>
              <a:buFontTx/>
              <a:buNone/>
            </a:pPr>
            <a:r>
              <a:rPr lang="en-US"/>
              <a:t>Have to cut our way through jungles and</a:t>
            </a:r>
            <a:br>
              <a:rPr lang="en-US"/>
            </a:br>
            <a:r>
              <a:rPr lang="en-US"/>
              <a:t>climb mountains so high they rise above</a:t>
            </a:r>
            <a:br>
              <a:rPr lang="en-US"/>
            </a:br>
            <a:r>
              <a:rPr lang="en-US"/>
              <a:t>the clouds.</a:t>
            </a:r>
          </a:p>
          <a:p>
            <a:pPr marL="0" indent="0">
              <a:lnSpc>
                <a:spcPct val="100000"/>
              </a:lnSpc>
              <a:spcBef>
                <a:spcPct val="0"/>
              </a:spcBef>
              <a:buSzTx/>
              <a:buFontTx/>
              <a:buNone/>
            </a:pPr>
            <a:r>
              <a:rPr lang="en-US"/>
              <a:t>Tigers so big and strong they can climb</a:t>
            </a:r>
            <a:br>
              <a:rPr lang="en-US"/>
            </a:br>
            <a:r>
              <a:rPr lang="en-US"/>
              <a:t>trees with burros in their mouths.</a:t>
            </a:r>
          </a:p>
          <a:p>
            <a:pPr marL="0" indent="0">
              <a:lnSpc>
                <a:spcPct val="100000"/>
              </a:lnSpc>
              <a:spcBef>
                <a:spcPct val="0"/>
              </a:spcBef>
              <a:buSzTx/>
              <a:buFontTx/>
              <a:buNone/>
            </a:pPr>
            <a:r>
              <a:rPr lang="en-US"/>
              <a:t>Good!</a:t>
            </a:r>
          </a:p>
          <a:p>
            <a:pPr marL="0" indent="0">
              <a:lnSpc>
                <a:spcPct val="100000"/>
              </a:lnSpc>
              <a:spcBef>
                <a:spcPct val="0"/>
              </a:spcBef>
              <a:buSzTx/>
              <a:buFontTx/>
              <a:buNone/>
            </a:pPr>
            <a:r>
              <a:rPr lang="en-US"/>
              <a:t>Glad to hear such tall tales ’cause</a:t>
            </a:r>
            <a:br>
              <a:rPr lang="en-US"/>
            </a:br>
            <a:r>
              <a:rPr lang="en-US"/>
              <a:t>that means mighty few outsiders</a:t>
            </a:r>
            <a:br>
              <a:rPr lang="en-US"/>
            </a:br>
            <a:r>
              <a:rPr lang="en-US"/>
              <a:t>have ever set foot there.</a:t>
            </a:r>
          </a:p>
        </p:txBody>
      </p:sp>
      <p:pic>
        <p:nvPicPr>
          <p:cNvPr id="169990" name="Picture 6" descr="sierra-mad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2488" y="1568450"/>
            <a:ext cx="2967037" cy="4483100"/>
          </a:xfrm>
          <a:prstGeom prst="rect">
            <a:avLst/>
          </a:prstGeom>
          <a:noFill/>
          <a:extLst>
            <a:ext uri="{909E8E84-426E-40DD-AFC4-6F175D3DCCD1}">
              <a14:hiddenFill xmlns:a14="http://schemas.microsoft.com/office/drawing/2010/main">
                <a:solidFill>
                  <a:srgbClr val="FFFFFF"/>
                </a:solidFill>
              </a14:hiddenFill>
            </a:ext>
          </a:extLst>
        </p:spPr>
      </p:pic>
      <p:sp>
        <p:nvSpPr>
          <p:cNvPr id="169991" name="Text Box 7"/>
          <p:cNvSpPr txBox="1">
            <a:spLocks noChangeArrowheads="1"/>
          </p:cNvSpPr>
          <p:nvPr/>
        </p:nvSpPr>
        <p:spPr bwMode="auto">
          <a:xfrm>
            <a:off x="1622425" y="5894388"/>
            <a:ext cx="4094163" cy="4572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 “Howard” the old prospector</a:t>
            </a:r>
          </a:p>
        </p:txBody>
      </p:sp>
    </p:spTree>
  </p:cSld>
  <p:clrMapOvr>
    <a:masterClrMapping/>
  </p:clrMapOvr>
  <p:transition>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p:spPr>
        <p:txBody>
          <a:bodyPr/>
          <a:lstStyle/>
          <a:p>
            <a:r>
              <a:rPr lang="en-US" sz="2800"/>
              <a:t>The practice of business</a:t>
            </a:r>
            <a:br>
              <a:rPr lang="en-US" sz="2800"/>
            </a:br>
            <a:r>
              <a:rPr lang="en-US" sz="2800"/>
              <a:t>is changing</a:t>
            </a:r>
          </a:p>
        </p:txBody>
      </p:sp>
      <p:sp>
        <p:nvSpPr>
          <p:cNvPr id="19459" name="Rectangle 3"/>
          <p:cNvSpPr>
            <a:spLocks noGrp="1" noChangeArrowheads="1"/>
          </p:cNvSpPr>
          <p:nvPr>
            <p:ph type="body" idx="1"/>
          </p:nvPr>
        </p:nvSpPr>
        <p:spPr>
          <a:noFill/>
          <a:ln/>
        </p:spPr>
        <p:txBody>
          <a:bodyPr/>
          <a:lstStyle/>
          <a:p>
            <a:r>
              <a:rPr lang="en-US"/>
              <a:t>Information technology is changing how we do business</a:t>
            </a:r>
          </a:p>
          <a:p>
            <a:r>
              <a:rPr lang="en-US"/>
              <a:t>Information is decentralized and easily copied and dispersed</a:t>
            </a:r>
          </a:p>
          <a:p>
            <a:pPr lvl="1"/>
            <a:r>
              <a:rPr lang="en-US"/>
              <a:t>Shared databases (computer networks, client/server)</a:t>
            </a:r>
          </a:p>
          <a:p>
            <a:pPr lvl="1"/>
            <a:r>
              <a:rPr lang="en-US"/>
              <a:t>Email, photocopying, fax, Internet, intranet</a:t>
            </a:r>
          </a:p>
          <a:p>
            <a:pPr lvl="1"/>
            <a:r>
              <a:rPr lang="en-US"/>
              <a:t>Overnight delivery (aircraft-based messenger networks)</a:t>
            </a:r>
          </a:p>
          <a:p>
            <a:r>
              <a:rPr lang="en-US"/>
              <a:t>Managements no longer “own” the big picture view</a:t>
            </a:r>
          </a:p>
          <a:p>
            <a:r>
              <a:rPr lang="en-US"/>
              <a:t>Organizations are decentralizing decision-making process</a:t>
            </a:r>
          </a:p>
          <a:p>
            <a:pPr lvl="1"/>
            <a:r>
              <a:rPr lang="en-US"/>
              <a:t>They can respond more quickly to dynamic markets</a:t>
            </a:r>
          </a:p>
          <a:p>
            <a:pPr lvl="1"/>
            <a:r>
              <a:rPr lang="en-US"/>
              <a:t>Their competitors are doing it – or they’re afraid they will</a:t>
            </a:r>
          </a:p>
          <a:p>
            <a:r>
              <a:rPr lang="en-US"/>
              <a:t>Smaller units are making complex decisions</a:t>
            </a:r>
          </a:p>
        </p:txBody>
      </p:sp>
      <p:sp>
        <p:nvSpPr>
          <p:cNvPr id="19460" name="Rectangle 4"/>
          <p:cNvSpPr>
            <a:spLocks noChangeArrowheads="1"/>
          </p:cNvSpPr>
          <p:nvPr/>
        </p:nvSpPr>
        <p:spPr bwMode="auto">
          <a:xfrm>
            <a:off x="701675" y="5510213"/>
            <a:ext cx="7620000" cy="857250"/>
          </a:xfrm>
          <a:prstGeom prst="rect">
            <a:avLst/>
          </a:prstGeom>
          <a:solidFill>
            <a:schemeClr val="tx1"/>
          </a:solidFill>
          <a:ln w="38100">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pPr marL="1084263" indent="-1084263">
              <a:tabLst>
                <a:tab pos="1084263" algn="l"/>
              </a:tabLst>
            </a:pPr>
            <a:r>
              <a:rPr lang="en-US">
                <a:solidFill>
                  <a:srgbClr val="010194"/>
                </a:solidFill>
              </a:rPr>
              <a:t>Need:	Smaller business units must upgrade their modeling</a:t>
            </a:r>
            <a:br>
              <a:rPr lang="en-US">
                <a:solidFill>
                  <a:srgbClr val="010194"/>
                </a:solidFill>
              </a:rPr>
            </a:br>
            <a:r>
              <a:rPr lang="en-US">
                <a:solidFill>
                  <a:srgbClr val="010194"/>
                </a:solidFill>
              </a:rPr>
              <a:t>skills to support more complex decisions</a:t>
            </a:r>
          </a:p>
        </p:txBody>
      </p:sp>
    </p:spTree>
  </p:cSld>
  <p:clrMapOvr>
    <a:masterClrMapping/>
  </p:clrMapOvr>
  <p:transition>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a:ln/>
        </p:spPr>
        <p:txBody>
          <a:bodyPr/>
          <a:lstStyle/>
          <a:p>
            <a:r>
              <a:rPr lang="en-US"/>
              <a:t>Two key messages</a:t>
            </a:r>
          </a:p>
        </p:txBody>
      </p:sp>
      <p:sp>
        <p:nvSpPr>
          <p:cNvPr id="21507" name="Rectangle 3"/>
          <p:cNvSpPr>
            <a:spLocks noGrp="1" noChangeArrowheads="1"/>
          </p:cNvSpPr>
          <p:nvPr>
            <p:ph type="body" idx="1"/>
          </p:nvPr>
        </p:nvSpPr>
        <p:spPr>
          <a:noFill/>
          <a:ln/>
        </p:spPr>
        <p:txBody>
          <a:bodyPr/>
          <a:lstStyle/>
          <a:p>
            <a:r>
              <a:rPr lang="en-US"/>
              <a:t>Small, agile business units with small staffs need </a:t>
            </a:r>
            <a:br>
              <a:rPr lang="en-US"/>
            </a:br>
            <a:r>
              <a:rPr lang="en-US"/>
              <a:t>“quick and dirty” desktop modeling</a:t>
            </a:r>
          </a:p>
          <a:p>
            <a:r>
              <a:rPr lang="en-US"/>
              <a:t>Simple models can be helpful</a:t>
            </a:r>
          </a:p>
          <a:p>
            <a:r>
              <a:rPr lang="en-US"/>
              <a:t>Simple models are easy to make</a:t>
            </a:r>
          </a:p>
          <a:p>
            <a:r>
              <a:rPr lang="en-US"/>
              <a:t>You can make simple models</a:t>
            </a:r>
          </a:p>
        </p:txBody>
      </p:sp>
      <p:sp>
        <p:nvSpPr>
          <p:cNvPr id="21508" name="Rectangle 4"/>
          <p:cNvSpPr>
            <a:spLocks noChangeArrowheads="1"/>
          </p:cNvSpPr>
          <p:nvPr/>
        </p:nvSpPr>
        <p:spPr bwMode="auto">
          <a:xfrm>
            <a:off x="2566988" y="5449888"/>
            <a:ext cx="4095750" cy="455612"/>
          </a:xfrm>
          <a:prstGeom prst="rect">
            <a:avLst/>
          </a:prstGeom>
          <a:solidFill>
            <a:schemeClr val="tx1"/>
          </a:solidFill>
          <a:ln w="38100">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pPr>
              <a:lnSpc>
                <a:spcPct val="90000"/>
              </a:lnSpc>
              <a:spcBef>
                <a:spcPct val="30000"/>
              </a:spcBef>
            </a:pPr>
            <a:r>
              <a:rPr lang="en-US">
                <a:solidFill>
                  <a:srgbClr val="010194"/>
                </a:solidFill>
              </a:rPr>
              <a:t>Simple models have their limits</a:t>
            </a:r>
          </a:p>
        </p:txBody>
      </p:sp>
      <p:sp>
        <p:nvSpPr>
          <p:cNvPr id="21509" name="Rectangle 5"/>
          <p:cNvSpPr>
            <a:spLocks noChangeArrowheads="1"/>
          </p:cNvSpPr>
          <p:nvPr/>
        </p:nvSpPr>
        <p:spPr bwMode="auto">
          <a:xfrm>
            <a:off x="2098675" y="3810000"/>
            <a:ext cx="5094288" cy="784225"/>
          </a:xfrm>
          <a:prstGeom prst="rect">
            <a:avLst/>
          </a:prstGeom>
          <a:solidFill>
            <a:schemeClr val="tx1"/>
          </a:solidFill>
          <a:ln w="38100">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pPr algn="ctr">
              <a:lnSpc>
                <a:spcPct val="90000"/>
              </a:lnSpc>
              <a:spcBef>
                <a:spcPct val="30000"/>
              </a:spcBef>
            </a:pPr>
            <a:r>
              <a:rPr lang="en-US">
                <a:solidFill>
                  <a:srgbClr val="010194"/>
                </a:solidFill>
              </a:rPr>
              <a:t>Use simple models for time-constrained</a:t>
            </a:r>
            <a:br>
              <a:rPr lang="en-US">
                <a:solidFill>
                  <a:srgbClr val="010194"/>
                </a:solidFill>
              </a:rPr>
            </a:br>
            <a:r>
              <a:rPr lang="en-US">
                <a:solidFill>
                  <a:srgbClr val="010194"/>
                </a:solidFill>
              </a:rPr>
              <a:t>and  resource-constrained situations</a:t>
            </a:r>
          </a:p>
        </p:txBody>
      </p:sp>
    </p:spTree>
  </p:cSld>
  <p:clrMapOvr>
    <a:masterClrMapping/>
  </p:clrMapOvr>
  <p:transition>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Grp="1" noChangeArrowheads="1"/>
          </p:cNvSpPr>
          <p:nvPr>
            <p:ph type="title"/>
          </p:nvPr>
        </p:nvSpPr>
        <p:spPr/>
        <p:txBody>
          <a:bodyPr/>
          <a:lstStyle/>
          <a:p>
            <a:r>
              <a:rPr lang="en-US"/>
              <a:t>We use Microsoft Excel</a:t>
            </a:r>
          </a:p>
        </p:txBody>
      </p:sp>
      <p:sp>
        <p:nvSpPr>
          <p:cNvPr id="22533" name="Rectangle 5"/>
          <p:cNvSpPr>
            <a:spLocks noGrp="1" noChangeArrowheads="1"/>
          </p:cNvSpPr>
          <p:nvPr>
            <p:ph type="body" idx="1"/>
          </p:nvPr>
        </p:nvSpPr>
        <p:spPr/>
        <p:txBody>
          <a:bodyPr/>
          <a:lstStyle/>
          <a:p>
            <a:r>
              <a:rPr lang="en-US"/>
              <a:t>This isn’t a course in using Microsoft Excel</a:t>
            </a:r>
          </a:p>
          <a:p>
            <a:pPr lvl="1"/>
            <a:r>
              <a:rPr lang="en-US"/>
              <a:t>You don’t need to be an Excel expert and you won’t become one if you aren’t</a:t>
            </a:r>
          </a:p>
          <a:p>
            <a:pPr lvl="1"/>
            <a:r>
              <a:rPr lang="en-US"/>
              <a:t>Being an expert in Excel isn’t much of an edge</a:t>
            </a:r>
          </a:p>
          <a:p>
            <a:r>
              <a:rPr lang="en-US"/>
              <a:t>You’ll have to understand how to use Excel in a basic way – you won’t have to write complex macros</a:t>
            </a:r>
          </a:p>
          <a:p>
            <a:r>
              <a:rPr lang="en-US"/>
              <a:t>What you’ll need to know (beyond the basics) is readily available in Excel on-line help</a:t>
            </a:r>
          </a:p>
          <a:p>
            <a:r>
              <a:rPr lang="en-US"/>
              <a:t>Useful references:</a:t>
            </a:r>
          </a:p>
          <a:p>
            <a:pPr lvl="1"/>
            <a:r>
              <a:rPr lang="en-US"/>
              <a:t>Microsoft Excel documentation and on line help</a:t>
            </a:r>
          </a:p>
          <a:p>
            <a:pPr lvl="1"/>
            <a:r>
              <a:rPr lang="en-US"/>
              <a:t>Information on the course Web site</a:t>
            </a:r>
          </a:p>
          <a:p>
            <a:r>
              <a:rPr lang="en-US"/>
              <a:t>Optional references:</a:t>
            </a:r>
          </a:p>
          <a:p>
            <a:pPr lvl="1"/>
            <a:r>
              <a:rPr lang="en-US"/>
              <a:t>Eric Wells, Developing Excel Solutions, Microsoft Press.</a:t>
            </a:r>
          </a:p>
          <a:p>
            <a:pPr lvl="1"/>
            <a:r>
              <a:rPr lang="en-US"/>
              <a:t>Jeff Webb, Using Visual Basic for Applications (Excel Edition), Que Books.</a:t>
            </a:r>
          </a:p>
        </p:txBody>
      </p:sp>
    </p:spTree>
  </p:cSld>
  <p:clrMapOvr>
    <a:masterClrMapping/>
  </p:clrMapOvr>
  <p:transition>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t>Course objectives</a:t>
            </a:r>
          </a:p>
        </p:txBody>
      </p:sp>
      <p:sp>
        <p:nvSpPr>
          <p:cNvPr id="43011" name="Rectangle 3"/>
          <p:cNvSpPr>
            <a:spLocks noGrp="1" noChangeArrowheads="1"/>
          </p:cNvSpPr>
          <p:nvPr>
            <p:ph type="body" idx="1"/>
          </p:nvPr>
        </p:nvSpPr>
        <p:spPr/>
        <p:txBody>
          <a:bodyPr/>
          <a:lstStyle/>
          <a:p>
            <a:r>
              <a:rPr lang="en-US"/>
              <a:t>Demonstrate a wide variety of techniques for using spreadsheets to make models of business processes</a:t>
            </a:r>
          </a:p>
          <a:p>
            <a:r>
              <a:rPr lang="en-US"/>
              <a:t>Let you practice these techniques in a series of problems that are each designed to illustrate use of a specific technique</a:t>
            </a:r>
          </a:p>
          <a:p>
            <a:r>
              <a:rPr lang="en-US"/>
              <a:t>Let you create a model of a complex business  process, in which you have to decide which techniques to use (course project)</a:t>
            </a:r>
          </a:p>
          <a:p>
            <a:r>
              <a:rPr lang="en-US"/>
              <a:t>Let you practice working in teams on spreadsheet projects</a:t>
            </a:r>
          </a:p>
        </p:txBody>
      </p:sp>
      <p:sp>
        <p:nvSpPr>
          <p:cNvPr id="43012" name="Text Box 4"/>
          <p:cNvSpPr txBox="1">
            <a:spLocks noChangeArrowheads="1"/>
          </p:cNvSpPr>
          <p:nvPr/>
        </p:nvSpPr>
        <p:spPr bwMode="auto">
          <a:xfrm>
            <a:off x="3657600" y="5016500"/>
            <a:ext cx="1754188" cy="495300"/>
          </a:xfrm>
          <a:prstGeom prst="rect">
            <a:avLst/>
          </a:prstGeom>
          <a:solidFill>
            <a:schemeClr val="tx1"/>
          </a:solidFill>
          <a:ln w="38100">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srgbClr val="010194"/>
                </a:solidFill>
              </a:rPr>
              <a:t>Let’s Begin!</a:t>
            </a:r>
          </a:p>
        </p:txBody>
      </p:sp>
    </p:spTree>
  </p:cSld>
  <p:clrMapOvr>
    <a:masterClrMapping/>
  </p:clrMapOvr>
  <p:transition>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p:spPr>
        <p:txBody>
          <a:bodyPr/>
          <a:lstStyle/>
          <a:p>
            <a:r>
              <a:rPr lang="en-US"/>
              <a:t>What is modeling?</a:t>
            </a:r>
          </a:p>
        </p:txBody>
      </p:sp>
      <p:sp>
        <p:nvSpPr>
          <p:cNvPr id="23555" name="Rectangle 3"/>
          <p:cNvSpPr>
            <a:spLocks noGrp="1" noChangeArrowheads="1"/>
          </p:cNvSpPr>
          <p:nvPr>
            <p:ph type="body" idx="1"/>
          </p:nvPr>
        </p:nvSpPr>
        <p:spPr>
          <a:noFill/>
          <a:ln/>
        </p:spPr>
        <p:txBody>
          <a:bodyPr/>
          <a:lstStyle/>
          <a:p>
            <a:r>
              <a:rPr lang="en-US"/>
              <a:t>Modeling is the art of simulating the behavior of a system or process</a:t>
            </a:r>
          </a:p>
          <a:p>
            <a:r>
              <a:rPr lang="en-US"/>
              <a:t>Faithful models exhibit behavior analogous to the system they model</a:t>
            </a:r>
          </a:p>
          <a:p>
            <a:r>
              <a:rPr lang="en-US"/>
              <a:t>Models usually have validity with respect to a particular behavioral domain</a:t>
            </a:r>
          </a:p>
          <a:p>
            <a:r>
              <a:rPr lang="en-US"/>
              <a:t>Their value is determined by</a:t>
            </a:r>
          </a:p>
          <a:p>
            <a:pPr lvl="1"/>
            <a:r>
              <a:rPr lang="en-US"/>
              <a:t>Model-based costs</a:t>
            </a:r>
          </a:p>
          <a:p>
            <a:pPr lvl="2"/>
            <a:r>
              <a:rPr lang="en-US"/>
              <a:t>Development</a:t>
            </a:r>
          </a:p>
          <a:p>
            <a:pPr lvl="2"/>
            <a:r>
              <a:rPr lang="en-US"/>
              <a:t>Maintenance </a:t>
            </a:r>
          </a:p>
          <a:p>
            <a:pPr lvl="2"/>
            <a:r>
              <a:rPr lang="en-US"/>
              <a:t>Training</a:t>
            </a:r>
          </a:p>
          <a:p>
            <a:pPr lvl="2"/>
            <a:r>
              <a:rPr lang="en-US"/>
              <a:t>Use</a:t>
            </a:r>
          </a:p>
          <a:p>
            <a:pPr lvl="1"/>
            <a:r>
              <a:rPr lang="en-US"/>
              <a:t>Cost of examining the system directly</a:t>
            </a:r>
          </a:p>
          <a:p>
            <a:pPr lvl="1"/>
            <a:r>
              <a:rPr lang="en-US"/>
              <a:t>Fidelity</a:t>
            </a:r>
          </a:p>
        </p:txBody>
      </p:sp>
    </p:spTree>
  </p:cSld>
  <p:clrMapOvr>
    <a:masterClrMapping/>
  </p:clrMapOvr>
  <p:transition>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a:ln/>
        </p:spPr>
        <p:txBody>
          <a:bodyPr/>
          <a:lstStyle/>
          <a:p>
            <a:r>
              <a:rPr lang="en-US"/>
              <a:t>Running sums</a:t>
            </a:r>
          </a:p>
        </p:txBody>
      </p:sp>
      <p:sp>
        <p:nvSpPr>
          <p:cNvPr id="24579" name="Rectangle 3"/>
          <p:cNvSpPr>
            <a:spLocks noGrp="1" noChangeArrowheads="1"/>
          </p:cNvSpPr>
          <p:nvPr>
            <p:ph type="body" idx="1"/>
          </p:nvPr>
        </p:nvSpPr>
        <p:spPr>
          <a:noFill/>
          <a:ln/>
        </p:spPr>
        <p:txBody>
          <a:bodyPr/>
          <a:lstStyle/>
          <a:p>
            <a:r>
              <a:rPr lang="en-US"/>
              <a:t>A “running sum” is a cell-by-cell cumulative sum of a range of cells</a:t>
            </a:r>
          </a:p>
          <a:p>
            <a:r>
              <a:rPr lang="en-US"/>
              <a:t>Sometimes called</a:t>
            </a:r>
          </a:p>
          <a:p>
            <a:pPr lvl="1"/>
            <a:r>
              <a:rPr lang="en-US"/>
              <a:t>Accumulation</a:t>
            </a:r>
          </a:p>
          <a:p>
            <a:pPr lvl="1"/>
            <a:r>
              <a:rPr lang="en-US"/>
              <a:t>Integration (a term from calculus)</a:t>
            </a:r>
          </a:p>
          <a:p>
            <a:r>
              <a:rPr lang="en-US"/>
              <a:t>Examples of when you need it:</a:t>
            </a:r>
          </a:p>
          <a:p>
            <a:pPr lvl="1"/>
            <a:r>
              <a:rPr lang="en-US"/>
              <a:t>Computing total head count given a hiring/termination stream</a:t>
            </a:r>
          </a:p>
          <a:p>
            <a:pPr lvl="1"/>
            <a:r>
              <a:rPr lang="en-US"/>
              <a:t>Cumulative total revenue from quarterly revenue</a:t>
            </a:r>
          </a:p>
          <a:p>
            <a:pPr lvl="1"/>
            <a:r>
              <a:rPr lang="en-US"/>
              <a:t>Total principal paid given a loan repayment schedule</a:t>
            </a:r>
          </a:p>
          <a:p>
            <a:r>
              <a:rPr lang="en-US"/>
              <a:t>To compute the running sum you need:</a:t>
            </a:r>
          </a:p>
          <a:p>
            <a:pPr lvl="1"/>
            <a:r>
              <a:rPr lang="en-US"/>
              <a:t>The initial value</a:t>
            </a:r>
          </a:p>
          <a:p>
            <a:pPr lvl="1"/>
            <a:r>
              <a:rPr lang="en-US"/>
              <a:t>The data stream</a:t>
            </a:r>
          </a:p>
        </p:txBody>
      </p:sp>
      <p:grpSp>
        <p:nvGrpSpPr>
          <p:cNvPr id="24583" name="Group 7"/>
          <p:cNvGrpSpPr>
            <a:grpSpLocks/>
          </p:cNvGrpSpPr>
          <p:nvPr/>
        </p:nvGrpSpPr>
        <p:grpSpPr bwMode="auto">
          <a:xfrm>
            <a:off x="5283200" y="5600700"/>
            <a:ext cx="3200400" cy="381000"/>
            <a:chOff x="3328" y="3528"/>
            <a:chExt cx="2016" cy="240"/>
          </a:xfrm>
        </p:grpSpPr>
        <p:sp>
          <p:nvSpPr>
            <p:cNvPr id="24581" name="AutoShape 5"/>
            <p:cNvSpPr>
              <a:spLocks noChangeArrowheads="1"/>
            </p:cNvSpPr>
            <p:nvPr/>
          </p:nvSpPr>
          <p:spPr bwMode="auto">
            <a:xfrm>
              <a:off x="3328" y="3576"/>
              <a:ext cx="192" cy="192"/>
            </a:xfrm>
            <a:prstGeom prst="diamond">
              <a:avLst/>
            </a:prstGeom>
            <a:solidFill>
              <a:schemeClr val="hlink"/>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2" name="Text Box 6"/>
            <p:cNvSpPr txBox="1">
              <a:spLocks noChangeArrowheads="1"/>
            </p:cNvSpPr>
            <p:nvPr/>
          </p:nvSpPr>
          <p:spPr bwMode="auto">
            <a:xfrm>
              <a:off x="3492" y="3528"/>
              <a:ext cx="1852" cy="231"/>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RunningSumsAndDifferences</a:t>
              </a:r>
            </a:p>
          </p:txBody>
        </p:sp>
      </p:grpSp>
    </p:spTree>
  </p:cSld>
  <p:clrMapOvr>
    <a:masterClrMapping/>
  </p:clrMapOvr>
  <p:transition>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p:spPr>
        <p:txBody>
          <a:bodyPr/>
          <a:lstStyle/>
          <a:p>
            <a:r>
              <a:rPr lang="en-US"/>
              <a:t>Running differences</a:t>
            </a:r>
          </a:p>
        </p:txBody>
      </p:sp>
      <p:sp>
        <p:nvSpPr>
          <p:cNvPr id="25603" name="Rectangle 3"/>
          <p:cNvSpPr>
            <a:spLocks noGrp="1" noChangeArrowheads="1"/>
          </p:cNvSpPr>
          <p:nvPr>
            <p:ph type="body" idx="1"/>
          </p:nvPr>
        </p:nvSpPr>
        <p:spPr>
          <a:xfrm>
            <a:off x="393700" y="1409700"/>
            <a:ext cx="8356600" cy="5054600"/>
          </a:xfrm>
          <a:noFill/>
          <a:ln/>
        </p:spPr>
        <p:txBody>
          <a:bodyPr/>
          <a:lstStyle/>
          <a:p>
            <a:r>
              <a:rPr lang="en-US"/>
              <a:t>The inverse of running sum – sometimes called “derivative”or “running difference”</a:t>
            </a:r>
          </a:p>
          <a:p>
            <a:r>
              <a:rPr lang="en-US"/>
              <a:t>Examples of when you need the running difference</a:t>
            </a:r>
          </a:p>
          <a:p>
            <a:pPr lvl="1"/>
            <a:r>
              <a:rPr lang="en-US"/>
              <a:t>Compute a hiring or termination stream from a total headcount target</a:t>
            </a:r>
          </a:p>
          <a:p>
            <a:pPr lvl="1"/>
            <a:r>
              <a:rPr lang="en-US"/>
              <a:t>Quarterly revenue from cumulative revenue</a:t>
            </a:r>
          </a:p>
          <a:p>
            <a:r>
              <a:rPr lang="en-US"/>
              <a:t>To compute the running difference you need:</a:t>
            </a:r>
          </a:p>
          <a:p>
            <a:pPr lvl="1"/>
            <a:r>
              <a:rPr lang="en-US"/>
              <a:t>The initial value</a:t>
            </a:r>
          </a:p>
          <a:p>
            <a:pPr lvl="1"/>
            <a:r>
              <a:rPr lang="en-US"/>
              <a:t>The data stream</a:t>
            </a:r>
          </a:p>
        </p:txBody>
      </p:sp>
      <p:grpSp>
        <p:nvGrpSpPr>
          <p:cNvPr id="25604" name="Group 4"/>
          <p:cNvGrpSpPr>
            <a:grpSpLocks/>
          </p:cNvGrpSpPr>
          <p:nvPr/>
        </p:nvGrpSpPr>
        <p:grpSpPr bwMode="auto">
          <a:xfrm>
            <a:off x="5283200" y="5600700"/>
            <a:ext cx="3200400" cy="381000"/>
            <a:chOff x="3328" y="3528"/>
            <a:chExt cx="2016" cy="240"/>
          </a:xfrm>
        </p:grpSpPr>
        <p:sp>
          <p:nvSpPr>
            <p:cNvPr id="25605" name="AutoShape 5"/>
            <p:cNvSpPr>
              <a:spLocks noChangeArrowheads="1"/>
            </p:cNvSpPr>
            <p:nvPr/>
          </p:nvSpPr>
          <p:spPr bwMode="auto">
            <a:xfrm>
              <a:off x="3328" y="3576"/>
              <a:ext cx="192" cy="192"/>
            </a:xfrm>
            <a:prstGeom prst="diamond">
              <a:avLst/>
            </a:prstGeom>
            <a:solidFill>
              <a:schemeClr val="hlink"/>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6" name="Text Box 6"/>
            <p:cNvSpPr txBox="1">
              <a:spLocks noChangeArrowheads="1"/>
            </p:cNvSpPr>
            <p:nvPr/>
          </p:nvSpPr>
          <p:spPr bwMode="auto">
            <a:xfrm>
              <a:off x="3492" y="3528"/>
              <a:ext cx="1852" cy="231"/>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RunningSumsAndDifferences</a:t>
              </a:r>
            </a:p>
          </p:txBody>
        </p:sp>
      </p:grpSp>
    </p:spTree>
  </p:cSld>
  <p:clrMapOvr>
    <a:masterClrMapping/>
  </p:clrMapOvr>
  <p:transition>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p:spPr>
        <p:txBody>
          <a:bodyPr/>
          <a:lstStyle/>
          <a:p>
            <a:r>
              <a:rPr lang="en-US"/>
              <a:t>Named parameters</a:t>
            </a:r>
          </a:p>
        </p:txBody>
      </p:sp>
      <p:sp>
        <p:nvSpPr>
          <p:cNvPr id="26627" name="Rectangle 3"/>
          <p:cNvSpPr>
            <a:spLocks noGrp="1" noChangeArrowheads="1"/>
          </p:cNvSpPr>
          <p:nvPr>
            <p:ph type="body" idx="1"/>
          </p:nvPr>
        </p:nvSpPr>
        <p:spPr>
          <a:noFill/>
          <a:ln/>
        </p:spPr>
        <p:txBody>
          <a:bodyPr/>
          <a:lstStyle/>
          <a:p>
            <a:pPr>
              <a:lnSpc>
                <a:spcPct val="80000"/>
              </a:lnSpc>
            </a:pPr>
            <a:r>
              <a:rPr lang="en-US"/>
              <a:t>Naming parameters helps you in several ways. Naming makes models:</a:t>
            </a:r>
          </a:p>
          <a:p>
            <a:pPr lvl="1">
              <a:lnSpc>
                <a:spcPct val="80000"/>
              </a:lnSpc>
            </a:pPr>
            <a:r>
              <a:rPr lang="en-US"/>
              <a:t>More useful – easier to change</a:t>
            </a:r>
          </a:p>
          <a:p>
            <a:pPr lvl="1">
              <a:lnSpc>
                <a:spcPct val="80000"/>
              </a:lnSpc>
            </a:pPr>
            <a:r>
              <a:rPr lang="en-US"/>
              <a:t>Cheaper to build and modify</a:t>
            </a:r>
          </a:p>
          <a:p>
            <a:pPr lvl="1">
              <a:lnSpc>
                <a:spcPct val="80000"/>
              </a:lnSpc>
            </a:pPr>
            <a:r>
              <a:rPr lang="en-US"/>
              <a:t>More reliable – more internal consistency</a:t>
            </a:r>
          </a:p>
          <a:p>
            <a:pPr lvl="1">
              <a:lnSpc>
                <a:spcPct val="80000"/>
              </a:lnSpc>
            </a:pPr>
            <a:r>
              <a:rPr lang="en-US"/>
              <a:t>More maintainable, more readable</a:t>
            </a:r>
          </a:p>
          <a:p>
            <a:pPr lvl="1">
              <a:lnSpc>
                <a:spcPct val="80000"/>
              </a:lnSpc>
            </a:pPr>
            <a:r>
              <a:rPr lang="en-US"/>
              <a:t>Easier for others to understand</a:t>
            </a:r>
          </a:p>
          <a:p>
            <a:pPr lvl="1">
              <a:lnSpc>
                <a:spcPct val="80000"/>
              </a:lnSpc>
            </a:pPr>
            <a:r>
              <a:rPr lang="en-US"/>
              <a:t>More error-free</a:t>
            </a:r>
          </a:p>
          <a:p>
            <a:pPr>
              <a:lnSpc>
                <a:spcPct val="80000"/>
              </a:lnSpc>
            </a:pPr>
            <a:r>
              <a:rPr lang="en-US"/>
              <a:t>Common error in spreadsheet modeling: “parameter sprinkling”</a:t>
            </a:r>
          </a:p>
          <a:p>
            <a:pPr lvl="1">
              <a:lnSpc>
                <a:spcPct val="80000"/>
              </a:lnSpc>
            </a:pPr>
            <a:r>
              <a:rPr lang="en-US"/>
              <a:t>Hard-wired  numbers aren’t distinguishable</a:t>
            </a:r>
          </a:p>
          <a:p>
            <a:pPr lvl="1">
              <a:lnSpc>
                <a:spcPct val="80000"/>
              </a:lnSpc>
            </a:pPr>
            <a:r>
              <a:rPr lang="en-US"/>
              <a:t>You have to chase all over if you want to change the value</a:t>
            </a:r>
          </a:p>
          <a:p>
            <a:pPr>
              <a:lnSpc>
                <a:spcPct val="80000"/>
              </a:lnSpc>
            </a:pPr>
            <a:r>
              <a:rPr lang="en-US"/>
              <a:t>One form of parameterization: cell reference</a:t>
            </a:r>
          </a:p>
          <a:p>
            <a:pPr>
              <a:lnSpc>
                <a:spcPct val="80000"/>
              </a:lnSpc>
            </a:pPr>
            <a:r>
              <a:rPr lang="en-US"/>
              <a:t>Collect all the parameter cells for a given sheet into one block – the parameter block</a:t>
            </a:r>
          </a:p>
          <a:p>
            <a:pPr>
              <a:lnSpc>
                <a:spcPct val="80000"/>
              </a:lnSpc>
            </a:pPr>
            <a:r>
              <a:rPr lang="en-US"/>
              <a:t>You can even name the parameter block</a:t>
            </a:r>
          </a:p>
        </p:txBody>
      </p:sp>
      <p:grpSp>
        <p:nvGrpSpPr>
          <p:cNvPr id="26628" name="Group 4"/>
          <p:cNvGrpSpPr>
            <a:grpSpLocks/>
          </p:cNvGrpSpPr>
          <p:nvPr/>
        </p:nvGrpSpPr>
        <p:grpSpPr bwMode="auto">
          <a:xfrm>
            <a:off x="5486400" y="2286000"/>
            <a:ext cx="3200400" cy="381000"/>
            <a:chOff x="3328" y="3528"/>
            <a:chExt cx="2016" cy="240"/>
          </a:xfrm>
        </p:grpSpPr>
        <p:sp>
          <p:nvSpPr>
            <p:cNvPr id="26629" name="AutoShape 5"/>
            <p:cNvSpPr>
              <a:spLocks noChangeArrowheads="1"/>
            </p:cNvSpPr>
            <p:nvPr/>
          </p:nvSpPr>
          <p:spPr bwMode="auto">
            <a:xfrm>
              <a:off x="3328" y="3576"/>
              <a:ext cx="192" cy="192"/>
            </a:xfrm>
            <a:prstGeom prst="diamond">
              <a:avLst/>
            </a:prstGeom>
            <a:solidFill>
              <a:schemeClr val="hlink"/>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0" name="Text Box 6"/>
            <p:cNvSpPr txBox="1">
              <a:spLocks noChangeArrowheads="1"/>
            </p:cNvSpPr>
            <p:nvPr/>
          </p:nvSpPr>
          <p:spPr bwMode="auto">
            <a:xfrm>
              <a:off x="3492" y="3528"/>
              <a:ext cx="1852" cy="231"/>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RunningSumsAndDifferences</a:t>
              </a:r>
            </a:p>
          </p:txBody>
        </p:sp>
      </p:grpSp>
      <p:grpSp>
        <p:nvGrpSpPr>
          <p:cNvPr id="26631" name="Group 7"/>
          <p:cNvGrpSpPr>
            <a:grpSpLocks/>
          </p:cNvGrpSpPr>
          <p:nvPr/>
        </p:nvGrpSpPr>
        <p:grpSpPr bwMode="auto">
          <a:xfrm>
            <a:off x="6743700" y="5969000"/>
            <a:ext cx="1917700" cy="381000"/>
            <a:chOff x="3328" y="3528"/>
            <a:chExt cx="1208" cy="240"/>
          </a:xfrm>
        </p:grpSpPr>
        <p:sp>
          <p:nvSpPr>
            <p:cNvPr id="26632" name="AutoShape 8"/>
            <p:cNvSpPr>
              <a:spLocks noChangeArrowheads="1"/>
            </p:cNvSpPr>
            <p:nvPr/>
          </p:nvSpPr>
          <p:spPr bwMode="auto">
            <a:xfrm>
              <a:off x="3328" y="3576"/>
              <a:ext cx="192" cy="192"/>
            </a:xfrm>
            <a:prstGeom prst="diamond">
              <a:avLst/>
            </a:prstGeom>
            <a:solidFill>
              <a:schemeClr val="hlink"/>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3" name="Text Box 9"/>
            <p:cNvSpPr txBox="1">
              <a:spLocks noChangeArrowheads="1"/>
            </p:cNvSpPr>
            <p:nvPr/>
          </p:nvSpPr>
          <p:spPr bwMode="auto">
            <a:xfrm>
              <a:off x="3492" y="3528"/>
              <a:ext cx="1044" cy="231"/>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ParameterBlock</a:t>
              </a:r>
            </a:p>
          </p:txBody>
        </p:sp>
      </p:grpSp>
    </p:spTree>
  </p:cSld>
  <p:clrMapOvr>
    <a:masterClrMapping/>
  </p:clrMapOvr>
  <p:transition>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p:spPr>
        <p:txBody>
          <a:bodyPr/>
          <a:lstStyle/>
          <a:p>
            <a:r>
              <a:rPr lang="en-US"/>
              <a:t>Choosing names</a:t>
            </a:r>
            <a:br>
              <a:rPr lang="en-US"/>
            </a:br>
            <a:r>
              <a:rPr lang="en-US"/>
              <a:t>for parameters</a:t>
            </a:r>
          </a:p>
        </p:txBody>
      </p:sp>
      <p:sp>
        <p:nvSpPr>
          <p:cNvPr id="27651" name="Rectangle 3"/>
          <p:cNvSpPr>
            <a:spLocks noGrp="1" noChangeArrowheads="1"/>
          </p:cNvSpPr>
          <p:nvPr>
            <p:ph type="body" idx="1"/>
          </p:nvPr>
        </p:nvSpPr>
        <p:spPr>
          <a:noFill/>
          <a:ln/>
        </p:spPr>
        <p:txBody>
          <a:bodyPr/>
          <a:lstStyle/>
          <a:p>
            <a:r>
              <a:rPr lang="en-US"/>
              <a:t>Make names short but understandable</a:t>
            </a:r>
          </a:p>
          <a:p>
            <a:r>
              <a:rPr lang="en-US"/>
              <a:t>Legal characters: A-Z, a-z, 0-9, underscore, period</a:t>
            </a:r>
          </a:p>
          <a:p>
            <a:r>
              <a:rPr lang="en-US"/>
              <a:t>First character must be a letter or underscore</a:t>
            </a:r>
          </a:p>
          <a:p>
            <a:r>
              <a:rPr lang="en-US"/>
              <a:t>Avoid names that could be explicit cell references: A3, IV256</a:t>
            </a:r>
          </a:p>
          <a:p>
            <a:pPr lvl="1"/>
            <a:r>
              <a:rPr lang="en-US"/>
              <a:t>Prior to Excel 2007, lower right corner cell is IV65536</a:t>
            </a:r>
          </a:p>
          <a:p>
            <a:pPr lvl="1"/>
            <a:r>
              <a:rPr lang="en-US"/>
              <a:t>In Excel 2007 (and presumably henceforward), lower right corner cell is XFD1048576</a:t>
            </a:r>
          </a:p>
          <a:p>
            <a:r>
              <a:rPr lang="en-US"/>
              <a:t>Use mixed case</a:t>
            </a:r>
          </a:p>
          <a:p>
            <a:r>
              <a:rPr lang="en-US"/>
              <a:t>Develop a set of naming conventions and use them consistently</a:t>
            </a:r>
          </a:p>
          <a:p>
            <a:pPr lvl="1"/>
            <a:r>
              <a:rPr lang="en-US"/>
              <a:t>“Hdct” – headcount, “Qtr” – quarter, “Rev” – revenue, “Exp” – expense, etc</a:t>
            </a:r>
          </a:p>
          <a:p>
            <a:pPr lvl="1"/>
            <a:r>
              <a:rPr lang="en-US"/>
              <a:t>Example: HdctExpPQtr – Headcount Expense per Quarter</a:t>
            </a:r>
          </a:p>
          <a:p>
            <a:r>
              <a:rPr lang="en-US"/>
              <a:t>	Readings: Names</a:t>
            </a:r>
          </a:p>
        </p:txBody>
      </p:sp>
      <p:sp>
        <p:nvSpPr>
          <p:cNvPr id="27652" name="AutoShape 4"/>
          <p:cNvSpPr>
            <a:spLocks noChangeArrowheads="1"/>
          </p:cNvSpPr>
          <p:nvPr/>
        </p:nvSpPr>
        <p:spPr bwMode="auto">
          <a:xfrm>
            <a:off x="863600" y="5613400"/>
            <a:ext cx="457200" cy="381000"/>
          </a:xfrm>
          <a:prstGeom prst="rightArrow">
            <a:avLst>
              <a:gd name="adj1" fmla="val 50000"/>
              <a:gd name="adj2" fmla="val 30000"/>
            </a:avLst>
          </a:prstGeom>
          <a:solidFill>
            <a:schemeClr val="hlink"/>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27653" name="Text Box 5"/>
          <p:cNvSpPr txBox="1">
            <a:spLocks noChangeAspect="1" noChangeArrowheads="1"/>
          </p:cNvSpPr>
          <p:nvPr/>
        </p:nvSpPr>
        <p:spPr bwMode="auto">
          <a:xfrm>
            <a:off x="742950" y="5600700"/>
            <a:ext cx="2951163" cy="422275"/>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endParaRPr lang="en-US" sz="2000">
              <a:solidFill>
                <a:srgbClr val="0000FF"/>
              </a:solidFill>
            </a:endParaRPr>
          </a:p>
        </p:txBody>
      </p:sp>
    </p:spTree>
  </p:cSld>
  <p:clrMapOvr>
    <a:masterClrMapping/>
  </p:clrMapOvr>
  <p:transition>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Name scope</a:t>
            </a:r>
          </a:p>
        </p:txBody>
      </p:sp>
      <p:sp>
        <p:nvSpPr>
          <p:cNvPr id="40963" name="Rectangle 3"/>
          <p:cNvSpPr>
            <a:spLocks noGrp="1" noChangeArrowheads="1"/>
          </p:cNvSpPr>
          <p:nvPr>
            <p:ph type="body" idx="1"/>
          </p:nvPr>
        </p:nvSpPr>
        <p:spPr/>
        <p:txBody>
          <a:bodyPr/>
          <a:lstStyle/>
          <a:p>
            <a:r>
              <a:rPr lang="en-US"/>
              <a:t>The “scope” of a name definition is the realm in which it’s valid</a:t>
            </a:r>
          </a:p>
          <a:p>
            <a:r>
              <a:rPr lang="en-US"/>
              <a:t>Two scopes in Excel:</a:t>
            </a:r>
          </a:p>
          <a:p>
            <a:pPr marL="627063" lvl="1" indent="-227013"/>
            <a:r>
              <a:rPr lang="en-US"/>
              <a:t>Global (“book level”)</a:t>
            </a:r>
          </a:p>
          <a:p>
            <a:pPr marL="627063" lvl="1" indent="-227013"/>
            <a:r>
              <a:rPr lang="en-US"/>
              <a:t>Local (“sheet level”)</a:t>
            </a:r>
          </a:p>
          <a:p>
            <a:r>
              <a:rPr lang="en-US"/>
              <a:t>When you define a name, you choose its scope</a:t>
            </a:r>
          </a:p>
          <a:p>
            <a:pPr marL="627063" lvl="1" indent="-227013"/>
            <a:r>
              <a:rPr lang="en-US"/>
              <a:t>Excel 2000-04-11 Local: prefix the name with &lt;name of sheet&gt;!</a:t>
            </a:r>
          </a:p>
          <a:p>
            <a:pPr marL="627063" lvl="1" indent="-227013"/>
            <a:r>
              <a:rPr lang="en-US"/>
              <a:t>Excel 2000-04-11 Global: no prefix</a:t>
            </a:r>
          </a:p>
          <a:p>
            <a:pPr marL="627063" lvl="1" indent="-227013"/>
            <a:r>
              <a:rPr lang="en-US"/>
              <a:t>Excel 2007-10: you can use the Name Manager to set scope</a:t>
            </a:r>
          </a:p>
          <a:p>
            <a:r>
              <a:rPr lang="en-US"/>
              <a:t>You can access any name from any sheet. Examples:</a:t>
            </a:r>
          </a:p>
          <a:p>
            <a:pPr marL="627063" lvl="1" indent="-227013"/>
            <a:r>
              <a:rPr lang="en-US"/>
              <a:t>Sheet1!Expenses		gets the local name defined in scope of Sheet1</a:t>
            </a:r>
          </a:p>
          <a:p>
            <a:pPr marL="627063" lvl="1" indent="-227013"/>
            <a:r>
              <a:rPr lang="en-US"/>
              <a:t>BookName!Expenses		gets the global name, even if within scope of a </a:t>
            </a:r>
            <a:br>
              <a:rPr lang="en-US"/>
            </a:br>
            <a:r>
              <a:rPr lang="en-US"/>
              <a:t>				similar local name</a:t>
            </a:r>
          </a:p>
          <a:p>
            <a:pPr marL="627063" lvl="1" indent="-227013"/>
            <a:r>
              <a:rPr lang="en-US"/>
              <a:t>Expenses			gets the “closest” definition (local&gt;global)</a:t>
            </a:r>
          </a:p>
          <a:p>
            <a:pPr marL="627063" lvl="1" indent="-227013"/>
            <a:endParaRPr lang="en-US"/>
          </a:p>
        </p:txBody>
      </p:sp>
      <p:grpSp>
        <p:nvGrpSpPr>
          <p:cNvPr id="40964" name="Group 4"/>
          <p:cNvGrpSpPr>
            <a:grpSpLocks/>
          </p:cNvGrpSpPr>
          <p:nvPr/>
        </p:nvGrpSpPr>
        <p:grpSpPr bwMode="auto">
          <a:xfrm>
            <a:off x="5295900" y="6083300"/>
            <a:ext cx="1841500" cy="381000"/>
            <a:chOff x="3328" y="3528"/>
            <a:chExt cx="1160" cy="240"/>
          </a:xfrm>
        </p:grpSpPr>
        <p:sp>
          <p:nvSpPr>
            <p:cNvPr id="40965" name="AutoShape 5"/>
            <p:cNvSpPr>
              <a:spLocks noChangeArrowheads="1"/>
            </p:cNvSpPr>
            <p:nvPr/>
          </p:nvSpPr>
          <p:spPr bwMode="auto">
            <a:xfrm>
              <a:off x="3328" y="3576"/>
              <a:ext cx="192" cy="192"/>
            </a:xfrm>
            <a:prstGeom prst="diamond">
              <a:avLst/>
            </a:prstGeom>
            <a:solidFill>
              <a:schemeClr val="hlink"/>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66" name="Text Box 6"/>
            <p:cNvSpPr txBox="1">
              <a:spLocks noChangeArrowheads="1"/>
            </p:cNvSpPr>
            <p:nvPr/>
          </p:nvSpPr>
          <p:spPr bwMode="auto">
            <a:xfrm>
              <a:off x="3492" y="3528"/>
              <a:ext cx="996" cy="231"/>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MarketingDept</a:t>
              </a:r>
            </a:p>
          </p:txBody>
        </p:sp>
      </p:gr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Title"/>
          <p:cNvSpPr>
            <a:spLocks noGrp="1" noChangeArrowheads="1"/>
          </p:cNvSpPr>
          <p:nvPr>
            <p:ph type="title"/>
          </p:nvPr>
        </p:nvSpPr>
        <p:spPr>
          <a:noFill/>
          <a:ln/>
        </p:spPr>
        <p:txBody>
          <a:bodyPr/>
          <a:lstStyle/>
          <a:p>
            <a:r>
              <a:rPr lang="en-US"/>
              <a:t>Contact info</a:t>
            </a:r>
            <a:endParaRPr lang="en-US" sz="2400"/>
          </a:p>
        </p:txBody>
      </p:sp>
      <p:sp>
        <p:nvSpPr>
          <p:cNvPr id="6147" name="Rectangle 3"/>
          <p:cNvSpPr>
            <a:spLocks noGrp="1" noChangeArrowheads="1"/>
          </p:cNvSpPr>
          <p:nvPr>
            <p:ph type="body" sz="half" idx="1"/>
          </p:nvPr>
        </p:nvSpPr>
        <p:spPr>
          <a:noFill/>
          <a:ln/>
        </p:spPr>
        <p:txBody>
          <a:bodyPr/>
          <a:lstStyle/>
          <a:p>
            <a:pPr marL="0" indent="0">
              <a:lnSpc>
                <a:spcPct val="100000"/>
              </a:lnSpc>
              <a:spcBef>
                <a:spcPct val="0"/>
              </a:spcBef>
              <a:buFontTx/>
              <a:buNone/>
            </a:pPr>
            <a:r>
              <a:rPr lang="en-US" sz="2000"/>
              <a:t>Rick Brenner</a:t>
            </a:r>
            <a:br>
              <a:rPr lang="en-US" sz="2000"/>
            </a:br>
            <a:r>
              <a:rPr lang="en-US" sz="2000"/>
              <a:t>Chaco Canyon Consulting</a:t>
            </a:r>
            <a:br>
              <a:rPr lang="en-US" sz="2000"/>
            </a:br>
            <a:r>
              <a:rPr lang="en-US" sz="2000"/>
              <a:t>700 Huron Ave., Suite 11J</a:t>
            </a:r>
            <a:br>
              <a:rPr lang="en-US" sz="2000"/>
            </a:br>
            <a:r>
              <a:rPr lang="en-US" sz="2000"/>
              <a:t>Cambridge, MA  02138</a:t>
            </a:r>
            <a:br>
              <a:rPr lang="en-US" sz="2000"/>
            </a:br>
            <a:r>
              <a:rPr lang="en-US" sz="2000"/>
              <a:t>(617) 491-6289</a:t>
            </a:r>
            <a:br>
              <a:rPr lang="en-US" sz="2000"/>
            </a:br>
            <a:r>
              <a:rPr lang="en-US" sz="2000"/>
              <a:t>rbrenner@ChacoCanyon.com</a:t>
            </a:r>
          </a:p>
          <a:p>
            <a:pPr marL="0" indent="0">
              <a:lnSpc>
                <a:spcPct val="100000"/>
              </a:lnSpc>
              <a:spcBef>
                <a:spcPct val="0"/>
              </a:spcBef>
              <a:buFontTx/>
              <a:buNone/>
            </a:pPr>
            <a:endParaRPr lang="en-US" sz="2000"/>
          </a:p>
          <a:p>
            <a:pPr marL="0" indent="0">
              <a:lnSpc>
                <a:spcPct val="100000"/>
              </a:lnSpc>
              <a:spcBef>
                <a:spcPct val="0"/>
              </a:spcBef>
              <a:buFontTx/>
              <a:buNone/>
            </a:pPr>
            <a:endParaRPr lang="en-US" sz="2000"/>
          </a:p>
          <a:p>
            <a:pPr marL="0" indent="0">
              <a:lnSpc>
                <a:spcPct val="100000"/>
              </a:lnSpc>
              <a:spcBef>
                <a:spcPct val="0"/>
              </a:spcBef>
              <a:buFontTx/>
              <a:buNone/>
            </a:pPr>
            <a:r>
              <a:rPr lang="en-US" sz="2000"/>
              <a:t>John Fitch</a:t>
            </a:r>
            <a:br>
              <a:rPr lang="en-US" sz="2000"/>
            </a:br>
            <a:r>
              <a:rPr lang="en-US" sz="2000"/>
              <a:t>42 Marion Road</a:t>
            </a:r>
            <a:br>
              <a:rPr lang="en-US" sz="2000"/>
            </a:br>
            <a:r>
              <a:rPr lang="en-US" sz="2000"/>
              <a:t>Arlington, MA 02474</a:t>
            </a:r>
            <a:br>
              <a:rPr lang="en-US" sz="2000"/>
            </a:br>
            <a:r>
              <a:rPr lang="en-US" sz="2000"/>
              <a:t>(617) 852-1386</a:t>
            </a:r>
            <a:br>
              <a:rPr lang="en-US" sz="2000"/>
            </a:br>
            <a:r>
              <a:rPr lang="en-US" sz="2000"/>
              <a:t>john_fitch@post.harvard.edu</a:t>
            </a:r>
          </a:p>
          <a:p>
            <a:pPr marL="0" indent="0">
              <a:lnSpc>
                <a:spcPct val="100000"/>
              </a:lnSpc>
              <a:spcBef>
                <a:spcPct val="0"/>
              </a:spcBef>
            </a:pPr>
            <a:endParaRPr lang="en-US" sz="2000"/>
          </a:p>
        </p:txBody>
      </p:sp>
      <p:sp>
        <p:nvSpPr>
          <p:cNvPr id="6150" name="Rectangle 6"/>
          <p:cNvSpPr>
            <a:spLocks noGrp="1" noChangeArrowheads="1"/>
          </p:cNvSpPr>
          <p:nvPr>
            <p:ph type="body" sz="half" idx="2"/>
          </p:nvPr>
        </p:nvSpPr>
        <p:spPr/>
        <p:txBody>
          <a:bodyPr/>
          <a:lstStyle/>
          <a:p>
            <a:pPr marL="0" indent="0">
              <a:lnSpc>
                <a:spcPct val="100000"/>
              </a:lnSpc>
              <a:spcBef>
                <a:spcPct val="0"/>
              </a:spcBef>
              <a:buFontTx/>
              <a:buNone/>
            </a:pPr>
            <a:r>
              <a:rPr lang="en-US" sz="2000"/>
              <a:t>John-Paul Messina</a:t>
            </a:r>
            <a:br>
              <a:rPr lang="en-US" sz="2000"/>
            </a:br>
            <a:r>
              <a:rPr lang="en-US" sz="2000"/>
              <a:t>467 Poplar Street</a:t>
            </a:r>
          </a:p>
          <a:p>
            <a:pPr marL="0" indent="0">
              <a:lnSpc>
                <a:spcPct val="100000"/>
              </a:lnSpc>
              <a:spcBef>
                <a:spcPct val="0"/>
              </a:spcBef>
              <a:buSzTx/>
              <a:buFontTx/>
              <a:buNone/>
            </a:pPr>
            <a:r>
              <a:rPr lang="en-US" sz="2000"/>
              <a:t>Roslindale, MA 02131</a:t>
            </a:r>
            <a:br>
              <a:rPr lang="en-US" sz="2000"/>
            </a:br>
            <a:r>
              <a:rPr lang="en-US" sz="2000"/>
              <a:t>(617) 956-2802</a:t>
            </a:r>
            <a:br>
              <a:rPr lang="en-US" sz="2000"/>
            </a:br>
            <a:r>
              <a:rPr lang="en-US" sz="2000"/>
              <a:t>messinajp@gmail.com</a:t>
            </a:r>
          </a:p>
          <a:p>
            <a:pPr marL="0" indent="0">
              <a:lnSpc>
                <a:spcPct val="100000"/>
              </a:lnSpc>
              <a:spcBef>
                <a:spcPct val="0"/>
              </a:spcBef>
              <a:buFontTx/>
              <a:buNone/>
            </a:pPr>
            <a:endParaRPr lang="en-US" sz="2000"/>
          </a:p>
          <a:p>
            <a:pPr marL="0" indent="0">
              <a:lnSpc>
                <a:spcPct val="100000"/>
              </a:lnSpc>
              <a:spcBef>
                <a:spcPct val="0"/>
              </a:spcBef>
              <a:buFontTx/>
              <a:buNone/>
            </a:pPr>
            <a:endParaRPr lang="en-US" sz="2000"/>
          </a:p>
          <a:p>
            <a:pPr marL="0" indent="0">
              <a:lnSpc>
                <a:spcPct val="100000"/>
              </a:lnSpc>
              <a:spcBef>
                <a:spcPct val="0"/>
              </a:spcBef>
              <a:buFontTx/>
              <a:buNone/>
            </a:pPr>
            <a:endParaRPr lang="en-US" sz="2000"/>
          </a:p>
          <a:p>
            <a:pPr marL="0" indent="0">
              <a:lnSpc>
                <a:spcPct val="100000"/>
              </a:lnSpc>
              <a:spcBef>
                <a:spcPct val="0"/>
              </a:spcBef>
              <a:buFontTx/>
              <a:buNone/>
            </a:pPr>
            <a:r>
              <a:rPr lang="en-US" sz="2000"/>
              <a:t>Steve Voight</a:t>
            </a:r>
            <a:br>
              <a:rPr lang="en-US" sz="2000"/>
            </a:br>
            <a:r>
              <a:rPr lang="en-US" sz="2000"/>
              <a:t>435 Shawmut Ave #2</a:t>
            </a:r>
            <a:br>
              <a:rPr lang="en-US" sz="2000"/>
            </a:br>
            <a:r>
              <a:rPr lang="en-US" sz="2000"/>
              <a:t>Boston, MA 02118 	</a:t>
            </a:r>
            <a:br>
              <a:rPr lang="en-US" sz="2000"/>
            </a:br>
            <a:r>
              <a:rPr lang="en-US" sz="2000"/>
              <a:t>(617) 266-0070</a:t>
            </a:r>
            <a:br>
              <a:rPr lang="en-US" sz="2000"/>
            </a:br>
            <a:r>
              <a:rPr lang="en-US" sz="2000"/>
              <a:t>svoight@post.harvard.edu</a:t>
            </a:r>
          </a:p>
          <a:p>
            <a:pPr marL="0" indent="0">
              <a:lnSpc>
                <a:spcPct val="100000"/>
              </a:lnSpc>
              <a:spcBef>
                <a:spcPct val="0"/>
              </a:spcBef>
              <a:buFontTx/>
              <a:buNone/>
            </a:pPr>
            <a:r>
              <a:rPr lang="en-US" sz="2000"/>
              <a:t>	</a:t>
            </a:r>
          </a:p>
        </p:txBody>
      </p:sp>
    </p:spTree>
  </p:cSld>
  <p:clrMapOvr>
    <a:masterClrMapping/>
  </p:clrMapOvr>
  <p:transition>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Relative and absolute references</a:t>
            </a:r>
          </a:p>
        </p:txBody>
      </p:sp>
      <p:sp>
        <p:nvSpPr>
          <p:cNvPr id="38915" name="Rectangle 3"/>
          <p:cNvSpPr>
            <a:spLocks noGrp="1" noChangeArrowheads="1"/>
          </p:cNvSpPr>
          <p:nvPr>
            <p:ph type="body" idx="1"/>
          </p:nvPr>
        </p:nvSpPr>
        <p:spPr/>
        <p:txBody>
          <a:bodyPr/>
          <a:lstStyle/>
          <a:p>
            <a:r>
              <a:rPr lang="en-US"/>
              <a:t>$B$3	Completely Absolute		R3C2</a:t>
            </a:r>
          </a:p>
          <a:p>
            <a:r>
              <a:rPr lang="en-US"/>
              <a:t>B3		Completely Relative		R[1]C[1]</a:t>
            </a:r>
          </a:p>
          <a:p>
            <a:r>
              <a:rPr lang="en-US"/>
              <a:t>B$3		Column-Relative	 	R3C[1]</a:t>
            </a:r>
          </a:p>
          <a:p>
            <a:r>
              <a:rPr lang="en-US"/>
              <a:t>$B3		Row-Relative 			R[1]C1</a:t>
            </a:r>
          </a:p>
          <a:p>
            <a:pPr>
              <a:buFontTx/>
              <a:buNone/>
            </a:pPr>
            <a:endParaRPr lang="en-US"/>
          </a:p>
          <a:p>
            <a:r>
              <a:rPr lang="en-US"/>
              <a:t>You can’t really tell the behaviors apart until you either</a:t>
            </a:r>
          </a:p>
          <a:p>
            <a:pPr lvl="1"/>
            <a:r>
              <a:rPr lang="en-US"/>
              <a:t>Copy</a:t>
            </a:r>
          </a:p>
          <a:p>
            <a:pPr lvl="1"/>
            <a:r>
              <a:rPr lang="en-US"/>
              <a:t>Paste</a:t>
            </a:r>
          </a:p>
          <a:p>
            <a:pPr lvl="1"/>
            <a:r>
              <a:rPr lang="en-US"/>
              <a:t>Fill Down/Fill Up</a:t>
            </a:r>
          </a:p>
          <a:p>
            <a:pPr lvl="1"/>
            <a:r>
              <a:rPr lang="en-US"/>
              <a:t>Fill Right/Fill Left</a:t>
            </a:r>
          </a:p>
          <a:p>
            <a:endParaRPr lang="en-US"/>
          </a:p>
        </p:txBody>
      </p:sp>
      <p:sp>
        <p:nvSpPr>
          <p:cNvPr id="38916" name="Rectangle 4"/>
          <p:cNvSpPr>
            <a:spLocks noChangeArrowheads="1"/>
          </p:cNvSpPr>
          <p:nvPr/>
        </p:nvSpPr>
        <p:spPr bwMode="auto">
          <a:xfrm>
            <a:off x="1676400" y="5486400"/>
            <a:ext cx="6172200" cy="857250"/>
          </a:xfrm>
          <a:prstGeom prst="rect">
            <a:avLst/>
          </a:prstGeom>
          <a:solidFill>
            <a:schemeClr val="tx1"/>
          </a:solidFill>
          <a:ln w="38100">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algn="ctr"/>
            <a:r>
              <a:rPr lang="en-US">
                <a:solidFill>
                  <a:srgbClr val="010194"/>
                </a:solidFill>
              </a:rPr>
              <a:t>This Is a Basic Spreadsheet Concept</a:t>
            </a:r>
            <a:br>
              <a:rPr lang="en-US">
                <a:solidFill>
                  <a:srgbClr val="010194"/>
                </a:solidFill>
              </a:rPr>
            </a:br>
            <a:r>
              <a:rPr lang="en-US">
                <a:solidFill>
                  <a:srgbClr val="010194"/>
                </a:solidFill>
              </a:rPr>
              <a:t>That’s Worth Mastering</a:t>
            </a:r>
          </a:p>
        </p:txBody>
      </p:sp>
      <p:sp>
        <p:nvSpPr>
          <p:cNvPr id="38917" name="AutoShape 5"/>
          <p:cNvSpPr>
            <a:spLocks noChangeArrowheads="1"/>
          </p:cNvSpPr>
          <p:nvPr/>
        </p:nvSpPr>
        <p:spPr bwMode="auto">
          <a:xfrm>
            <a:off x="5029200" y="4394200"/>
            <a:ext cx="457200" cy="381000"/>
          </a:xfrm>
          <a:prstGeom prst="rightArrow">
            <a:avLst>
              <a:gd name="adj1" fmla="val 50000"/>
              <a:gd name="adj2" fmla="val 30000"/>
            </a:avLst>
          </a:prstGeom>
          <a:solidFill>
            <a:schemeClr val="hlink"/>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38918" name="Text Box 6"/>
          <p:cNvSpPr txBox="1">
            <a:spLocks noChangeArrowheads="1"/>
          </p:cNvSpPr>
          <p:nvPr/>
        </p:nvSpPr>
        <p:spPr bwMode="auto">
          <a:xfrm>
            <a:off x="5457825" y="4406900"/>
            <a:ext cx="2170113" cy="36671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Readings: References</a:t>
            </a:r>
          </a:p>
        </p:txBody>
      </p:sp>
      <p:sp>
        <p:nvSpPr>
          <p:cNvPr id="38919" name="Text Box 7"/>
          <p:cNvSpPr txBox="1">
            <a:spLocks noChangeArrowheads="1"/>
          </p:cNvSpPr>
          <p:nvPr/>
        </p:nvSpPr>
        <p:spPr bwMode="auto">
          <a:xfrm>
            <a:off x="7586663" y="2184400"/>
            <a:ext cx="984250" cy="679450"/>
          </a:xfrm>
          <a:prstGeom prst="rect">
            <a:avLst/>
          </a:prstGeom>
          <a:solidFill>
            <a:schemeClr val="tx1"/>
          </a:solidFill>
          <a:ln w="38100">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a:solidFill>
                  <a:srgbClr val="010194"/>
                </a:solidFill>
              </a:rPr>
              <a:t>Relative</a:t>
            </a:r>
            <a:br>
              <a:rPr lang="en-US" sz="1800">
                <a:solidFill>
                  <a:srgbClr val="010194"/>
                </a:solidFill>
              </a:rPr>
            </a:br>
            <a:r>
              <a:rPr lang="en-US" sz="1800">
                <a:solidFill>
                  <a:srgbClr val="010194"/>
                </a:solidFill>
              </a:rPr>
              <a:t>to A2</a:t>
            </a:r>
          </a:p>
        </p:txBody>
      </p:sp>
      <p:sp>
        <p:nvSpPr>
          <p:cNvPr id="38920" name="Text Box 8"/>
          <p:cNvSpPr txBox="1">
            <a:spLocks noChangeAspect="1" noChangeArrowheads="1"/>
          </p:cNvSpPr>
          <p:nvPr/>
        </p:nvSpPr>
        <p:spPr bwMode="auto">
          <a:xfrm>
            <a:off x="4921250" y="4381500"/>
            <a:ext cx="2976563" cy="422275"/>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endParaRPr lang="en-US" sz="2000">
              <a:solidFill>
                <a:srgbClr val="0000FF"/>
              </a:solidFill>
            </a:endParaRPr>
          </a:p>
        </p:txBody>
      </p:sp>
      <p:grpSp>
        <p:nvGrpSpPr>
          <p:cNvPr id="38925" name="Group 13"/>
          <p:cNvGrpSpPr>
            <a:grpSpLocks/>
          </p:cNvGrpSpPr>
          <p:nvPr/>
        </p:nvGrpSpPr>
        <p:grpSpPr bwMode="auto">
          <a:xfrm>
            <a:off x="4940300" y="4946650"/>
            <a:ext cx="2271713" cy="366713"/>
            <a:chOff x="3112" y="3116"/>
            <a:chExt cx="1431" cy="231"/>
          </a:xfrm>
        </p:grpSpPr>
        <p:sp>
          <p:nvSpPr>
            <p:cNvPr id="38922" name="AutoShape 10"/>
            <p:cNvSpPr>
              <a:spLocks noChangeArrowheads="1"/>
            </p:cNvSpPr>
            <p:nvPr/>
          </p:nvSpPr>
          <p:spPr bwMode="auto">
            <a:xfrm>
              <a:off x="3112" y="3136"/>
              <a:ext cx="192" cy="192"/>
            </a:xfrm>
            <a:prstGeom prst="diamond">
              <a:avLst/>
            </a:prstGeom>
            <a:solidFill>
              <a:schemeClr val="hlink"/>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3" name="Text Box 11"/>
            <p:cNvSpPr txBox="1">
              <a:spLocks noChangeArrowheads="1"/>
            </p:cNvSpPr>
            <p:nvPr/>
          </p:nvSpPr>
          <p:spPr bwMode="auto">
            <a:xfrm>
              <a:off x="3276" y="3116"/>
              <a:ext cx="1267" cy="231"/>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ReferenceExamples</a:t>
              </a:r>
            </a:p>
          </p:txBody>
        </p:sp>
      </p:grpSp>
    </p:spTree>
  </p:cSld>
  <p:clrMapOvr>
    <a:masterClrMapping/>
  </p:clrMapOvr>
  <p:transition>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Advanced use of names</a:t>
            </a:r>
          </a:p>
        </p:txBody>
      </p:sp>
      <p:sp>
        <p:nvSpPr>
          <p:cNvPr id="39939" name="Rectangle 3"/>
          <p:cNvSpPr>
            <a:spLocks noGrp="1" noChangeArrowheads="1"/>
          </p:cNvSpPr>
          <p:nvPr>
            <p:ph type="body" idx="1"/>
          </p:nvPr>
        </p:nvSpPr>
        <p:spPr/>
        <p:txBody>
          <a:bodyPr/>
          <a:lstStyle/>
          <a:p>
            <a:pPr>
              <a:lnSpc>
                <a:spcPct val="80000"/>
              </a:lnSpc>
            </a:pPr>
            <a:r>
              <a:rPr lang="en-US"/>
              <a:t>When you define a name, it can refer to</a:t>
            </a:r>
          </a:p>
          <a:p>
            <a:pPr lvl="1">
              <a:lnSpc>
                <a:spcPct val="80000"/>
              </a:lnSpc>
            </a:pPr>
            <a:r>
              <a:rPr lang="en-US"/>
              <a:t>A constant (string or number)</a:t>
            </a:r>
          </a:p>
          <a:p>
            <a:pPr lvl="1">
              <a:lnSpc>
                <a:spcPct val="80000"/>
              </a:lnSpc>
            </a:pPr>
            <a:r>
              <a:rPr lang="en-US"/>
              <a:t>A reference to a cell or range</a:t>
            </a:r>
            <a:br>
              <a:rPr lang="en-US"/>
            </a:br>
            <a:r>
              <a:rPr lang="en-US"/>
              <a:t>The reference can be any kind – absolute, relative, mixed</a:t>
            </a:r>
          </a:p>
          <a:p>
            <a:pPr lvl="1">
              <a:lnSpc>
                <a:spcPct val="80000"/>
              </a:lnSpc>
            </a:pPr>
            <a:r>
              <a:rPr lang="en-US"/>
              <a:t>A formula</a:t>
            </a:r>
          </a:p>
          <a:p>
            <a:pPr lvl="2">
              <a:lnSpc>
                <a:spcPct val="80000"/>
              </a:lnSpc>
            </a:pPr>
            <a:r>
              <a:rPr lang="en-US"/>
              <a:t>You can define a name for any formula you can enter into a worksheet</a:t>
            </a:r>
          </a:p>
          <a:p>
            <a:pPr lvl="2">
              <a:lnSpc>
                <a:spcPct val="80000"/>
              </a:lnSpc>
            </a:pPr>
            <a:r>
              <a:rPr lang="en-US"/>
              <a:t>Example: =SUM(A1:A3)</a:t>
            </a:r>
          </a:p>
          <a:p>
            <a:pPr>
              <a:lnSpc>
                <a:spcPct val="80000"/>
              </a:lnSpc>
            </a:pPr>
            <a:r>
              <a:rPr lang="en-US"/>
              <a:t>Some names are especially handy.</a:t>
            </a:r>
            <a:br>
              <a:rPr lang="en-US"/>
            </a:br>
            <a:r>
              <a:rPr lang="en-US"/>
              <a:t>If the active cell is B2:</a:t>
            </a:r>
          </a:p>
          <a:p>
            <a:pPr lvl="1">
              <a:lnSpc>
                <a:spcPct val="80000"/>
              </a:lnSpc>
            </a:pPr>
            <a:r>
              <a:rPr lang="en-US"/>
              <a:t>Define Above as B1, Below as B3, Left as A2, Right as C2 (all relative)</a:t>
            </a:r>
          </a:p>
          <a:p>
            <a:pPr lvl="1">
              <a:lnSpc>
                <a:spcPct val="80000"/>
              </a:lnSpc>
            </a:pPr>
            <a:r>
              <a:rPr lang="en-US"/>
              <a:t>Then using these names makes formulas far more readable (left/right/above/below)</a:t>
            </a:r>
          </a:p>
          <a:p>
            <a:pPr lvl="1">
              <a:lnSpc>
                <a:spcPct val="80000"/>
              </a:lnSpc>
            </a:pPr>
            <a:r>
              <a:rPr lang="en-US"/>
              <a:t>Make an Excel template with your header info and these names built in</a:t>
            </a:r>
          </a:p>
          <a:p>
            <a:pPr>
              <a:lnSpc>
                <a:spcPct val="80000"/>
              </a:lnSpc>
            </a:pPr>
            <a:r>
              <a:rPr lang="en-US"/>
              <a:t>By default, Excel’s Define Name dialog and New Name dialog insert absolute references. Rotate through the four modes with F4 (Windows) or Command+T (Mac).</a:t>
            </a:r>
          </a:p>
        </p:txBody>
      </p:sp>
    </p:spTree>
  </p:cSld>
  <p:clrMapOvr>
    <a:masterClrMapping/>
  </p:clrMapOvr>
  <p:transition>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a:t>Readings and references</a:t>
            </a:r>
          </a:p>
        </p:txBody>
      </p:sp>
      <p:sp>
        <p:nvSpPr>
          <p:cNvPr id="101379" name="Rectangle 3"/>
          <p:cNvSpPr>
            <a:spLocks noGrp="1" noChangeArrowheads="1"/>
          </p:cNvSpPr>
          <p:nvPr>
            <p:ph type="body" idx="1"/>
          </p:nvPr>
        </p:nvSpPr>
        <p:spPr/>
        <p:txBody>
          <a:bodyPr/>
          <a:lstStyle/>
          <a:p>
            <a:pPr>
              <a:lnSpc>
                <a:spcPct val="100000"/>
              </a:lnSpc>
              <a:spcBef>
                <a:spcPct val="0"/>
              </a:spcBef>
            </a:pPr>
            <a:r>
              <a:rPr lang="en-US"/>
              <a:t>         Course readings:</a:t>
            </a:r>
          </a:p>
          <a:p>
            <a:pPr lvl="1">
              <a:lnSpc>
                <a:spcPct val="100000"/>
              </a:lnSpc>
              <a:spcBef>
                <a:spcPct val="0"/>
              </a:spcBef>
            </a:pPr>
            <a:r>
              <a:rPr lang="en-US"/>
              <a:t>Getting Started</a:t>
            </a:r>
          </a:p>
          <a:p>
            <a:pPr lvl="1">
              <a:lnSpc>
                <a:spcPct val="100000"/>
              </a:lnSpc>
              <a:spcBef>
                <a:spcPct val="0"/>
              </a:spcBef>
            </a:pPr>
            <a:r>
              <a:rPr lang="en-US"/>
              <a:t>Worksheet Functions</a:t>
            </a:r>
          </a:p>
          <a:p>
            <a:pPr lvl="1">
              <a:lnSpc>
                <a:spcPct val="100000"/>
              </a:lnSpc>
              <a:spcBef>
                <a:spcPct val="0"/>
              </a:spcBef>
            </a:pPr>
            <a:r>
              <a:rPr lang="en-US"/>
              <a:t>Workbooks</a:t>
            </a:r>
          </a:p>
          <a:p>
            <a:pPr lvl="1">
              <a:lnSpc>
                <a:spcPct val="100000"/>
              </a:lnSpc>
              <a:spcBef>
                <a:spcPct val="0"/>
              </a:spcBef>
            </a:pPr>
            <a:r>
              <a:rPr lang="en-US"/>
              <a:t>Names</a:t>
            </a:r>
          </a:p>
          <a:p>
            <a:pPr lvl="1">
              <a:lnSpc>
                <a:spcPct val="100000"/>
              </a:lnSpc>
              <a:spcBef>
                <a:spcPct val="0"/>
              </a:spcBef>
            </a:pPr>
            <a:r>
              <a:rPr lang="en-US"/>
              <a:t>Navigation</a:t>
            </a:r>
          </a:p>
          <a:p>
            <a:pPr lvl="1">
              <a:lnSpc>
                <a:spcPct val="100000"/>
              </a:lnSpc>
              <a:spcBef>
                <a:spcPct val="0"/>
              </a:spcBef>
            </a:pPr>
            <a:r>
              <a:rPr lang="en-US"/>
              <a:t>References</a:t>
            </a:r>
          </a:p>
          <a:p>
            <a:pPr>
              <a:lnSpc>
                <a:spcPct val="100000"/>
              </a:lnSpc>
              <a:spcBef>
                <a:spcPct val="0"/>
              </a:spcBef>
              <a:spcAft>
                <a:spcPct val="50000"/>
              </a:spcAft>
            </a:pPr>
            <a:r>
              <a:rPr lang="en-US"/>
              <a:t>M. Hammer and J. Champy. </a:t>
            </a:r>
            <a:r>
              <a:rPr lang="en-US" i="1"/>
              <a:t>Reengineering the Corporation.</a:t>
            </a:r>
            <a:br>
              <a:rPr lang="en-US" i="1"/>
            </a:br>
            <a:r>
              <a:rPr lang="en-US"/>
              <a:t>Harper Business, 1993.</a:t>
            </a:r>
            <a:endParaRPr lang="en-US" i="1"/>
          </a:p>
          <a:p>
            <a:pPr>
              <a:lnSpc>
                <a:spcPct val="100000"/>
              </a:lnSpc>
              <a:spcBef>
                <a:spcPct val="0"/>
              </a:spcBef>
              <a:spcAft>
                <a:spcPct val="50000"/>
              </a:spcAft>
            </a:pPr>
            <a:r>
              <a:rPr lang="en-US"/>
              <a:t>T. Peters. </a:t>
            </a:r>
            <a:r>
              <a:rPr lang="en-US" i="1"/>
              <a:t>Liberation Management. </a:t>
            </a:r>
            <a:r>
              <a:rPr lang="en-US"/>
              <a:t>Fawcett, 1992.</a:t>
            </a:r>
          </a:p>
          <a:p>
            <a:pPr>
              <a:lnSpc>
                <a:spcPct val="100000"/>
              </a:lnSpc>
              <a:spcBef>
                <a:spcPct val="0"/>
              </a:spcBef>
            </a:pPr>
            <a:r>
              <a:rPr lang="en-US"/>
              <a:t>J.R. Katzenbach and D.K. Smith. </a:t>
            </a:r>
            <a:r>
              <a:rPr lang="en-US" i="1"/>
              <a:t>The Wisdom of Teams.</a:t>
            </a:r>
            <a:r>
              <a:rPr lang="en-US"/>
              <a:t> Harvard Business School Press, Boston, 1993.</a:t>
            </a:r>
          </a:p>
        </p:txBody>
      </p:sp>
      <p:sp>
        <p:nvSpPr>
          <p:cNvPr id="101380" name="Text Box 4"/>
          <p:cNvSpPr txBox="1">
            <a:spLocks noChangeAspect="1" noChangeArrowheads="1"/>
          </p:cNvSpPr>
          <p:nvPr/>
        </p:nvSpPr>
        <p:spPr bwMode="auto">
          <a:xfrm>
            <a:off x="730250" y="1397000"/>
            <a:ext cx="3078163" cy="422275"/>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endParaRPr lang="en-US" sz="2000">
              <a:solidFill>
                <a:srgbClr val="0000FF"/>
              </a:solidFill>
            </a:endParaRPr>
          </a:p>
        </p:txBody>
      </p:sp>
      <p:sp>
        <p:nvSpPr>
          <p:cNvPr id="101381" name="AutoShape 5"/>
          <p:cNvSpPr>
            <a:spLocks noChangeArrowheads="1"/>
          </p:cNvSpPr>
          <p:nvPr/>
        </p:nvSpPr>
        <p:spPr bwMode="auto">
          <a:xfrm>
            <a:off x="825500" y="1409700"/>
            <a:ext cx="457200" cy="381000"/>
          </a:xfrm>
          <a:prstGeom prst="rightArrow">
            <a:avLst>
              <a:gd name="adj1" fmla="val 50000"/>
              <a:gd name="adj2" fmla="val 30000"/>
            </a:avLst>
          </a:prstGeom>
          <a:solidFill>
            <a:schemeClr val="hlink"/>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Tree>
  </p:cSld>
  <p:clrMapOvr>
    <a:masterClrMapping/>
  </p:clrMapOvr>
  <p:transition>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Preview of Next Time:</a:t>
            </a:r>
            <a:br>
              <a:rPr lang="en-US"/>
            </a:br>
            <a:r>
              <a:rPr lang="en-US"/>
              <a:t>Analysis and Synthesis</a:t>
            </a:r>
          </a:p>
        </p:txBody>
      </p:sp>
      <p:sp>
        <p:nvSpPr>
          <p:cNvPr id="44035" name="Rectangle 3"/>
          <p:cNvSpPr>
            <a:spLocks noGrp="1" noChangeArrowheads="1"/>
          </p:cNvSpPr>
          <p:nvPr>
            <p:ph type="body" idx="1"/>
          </p:nvPr>
        </p:nvSpPr>
        <p:spPr/>
        <p:txBody>
          <a:bodyPr/>
          <a:lstStyle/>
          <a:p>
            <a:r>
              <a:rPr lang="en-US"/>
              <a:t>Analysis and Synthesis</a:t>
            </a:r>
          </a:p>
          <a:p>
            <a:pPr lvl="1"/>
            <a:r>
              <a:rPr lang="en-US"/>
              <a:t>Decomposing and Recombining</a:t>
            </a:r>
          </a:p>
          <a:p>
            <a:pPr lvl="1"/>
            <a:r>
              <a:rPr lang="en-US"/>
              <a:t>Arrays often result – array manipulation required</a:t>
            </a:r>
          </a:p>
          <a:p>
            <a:r>
              <a:rPr lang="en-US"/>
              <a:t>Techniques of array manipulation</a:t>
            </a:r>
          </a:p>
          <a:p>
            <a:pPr lvl="1"/>
            <a:r>
              <a:rPr lang="en-US"/>
              <a:t>Array arithmetic (+, -, *, /, ^, ...)</a:t>
            </a:r>
          </a:p>
          <a:p>
            <a:pPr lvl="1"/>
            <a:r>
              <a:rPr lang="en-US"/>
              <a:t>Matrix arithmetic (MMULT, TRANSPOSE)</a:t>
            </a:r>
          </a:p>
          <a:p>
            <a:pPr lvl="1"/>
            <a:r>
              <a:rPr lang="en-US"/>
              <a:t>Use Matrix arithmetic when you want to perform a synthesis</a:t>
            </a:r>
          </a:p>
          <a:p>
            <a:pPr lvl="1"/>
            <a:r>
              <a:rPr lang="en-US"/>
              <a:t>Use Array arithmetic between analysis and synthesis</a:t>
            </a:r>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p:spPr>
        <p:txBody>
          <a:bodyPr/>
          <a:lstStyle/>
          <a:p>
            <a:r>
              <a:rPr lang="en-US" sz="2800"/>
              <a:t>How can small business units </a:t>
            </a:r>
            <a:br>
              <a:rPr lang="en-US" sz="2800"/>
            </a:br>
            <a:r>
              <a:rPr lang="en-US" sz="2800"/>
              <a:t>make complex decisions?</a:t>
            </a:r>
          </a:p>
        </p:txBody>
      </p:sp>
      <p:sp>
        <p:nvSpPr>
          <p:cNvPr id="20483" name="Rectangle 3"/>
          <p:cNvSpPr>
            <a:spLocks noGrp="1" noChangeArrowheads="1"/>
          </p:cNvSpPr>
          <p:nvPr>
            <p:ph type="body" idx="1"/>
          </p:nvPr>
        </p:nvSpPr>
        <p:spPr>
          <a:noFill/>
          <a:ln/>
        </p:spPr>
        <p:txBody>
          <a:bodyPr/>
          <a:lstStyle/>
          <a:p>
            <a:r>
              <a:rPr lang="en-US"/>
              <a:t>They have some advantages</a:t>
            </a:r>
          </a:p>
          <a:p>
            <a:pPr lvl="1"/>
            <a:r>
              <a:rPr lang="en-US"/>
              <a:t>They needn’t get clearance all the way up the chain</a:t>
            </a:r>
          </a:p>
          <a:p>
            <a:pPr lvl="1"/>
            <a:r>
              <a:rPr lang="en-US"/>
              <a:t>They can rely more on intuition</a:t>
            </a:r>
          </a:p>
          <a:p>
            <a:pPr lvl="1"/>
            <a:r>
              <a:rPr lang="en-US"/>
              <a:t>They’re closer to the customer</a:t>
            </a:r>
          </a:p>
          <a:p>
            <a:pPr lvl="1"/>
            <a:r>
              <a:rPr lang="en-US"/>
              <a:t>Usually there’s less at stake</a:t>
            </a:r>
          </a:p>
          <a:p>
            <a:r>
              <a:rPr lang="en-US"/>
              <a:t>And disadvantages</a:t>
            </a:r>
          </a:p>
          <a:p>
            <a:pPr lvl="1"/>
            <a:r>
              <a:rPr lang="en-US"/>
              <a:t>They have fewer resources to allocate to sophisticated models</a:t>
            </a:r>
          </a:p>
          <a:p>
            <a:pPr lvl="2"/>
            <a:r>
              <a:rPr lang="en-US"/>
              <a:t>Money</a:t>
            </a:r>
          </a:p>
          <a:p>
            <a:pPr lvl="2"/>
            <a:r>
              <a:rPr lang="en-US"/>
              <a:t>Compute power (hardware and software)</a:t>
            </a:r>
          </a:p>
          <a:p>
            <a:pPr lvl="2"/>
            <a:r>
              <a:rPr lang="en-US"/>
              <a:t>Knowledge and know-how</a:t>
            </a:r>
          </a:p>
          <a:p>
            <a:pPr lvl="1"/>
            <a:r>
              <a:rPr lang="en-US"/>
              <a:t>They’re often less capable mathematically than central facilities </a:t>
            </a:r>
          </a:p>
        </p:txBody>
      </p:sp>
      <p:sp>
        <p:nvSpPr>
          <p:cNvPr id="20484" name="Rectangle 4"/>
          <p:cNvSpPr>
            <a:spLocks noChangeArrowheads="1"/>
          </p:cNvSpPr>
          <p:nvPr/>
        </p:nvSpPr>
        <p:spPr bwMode="auto">
          <a:xfrm>
            <a:off x="1306513" y="5357813"/>
            <a:ext cx="6594475" cy="857250"/>
          </a:xfrm>
          <a:prstGeom prst="rect">
            <a:avLst/>
          </a:prstGeom>
          <a:solidFill>
            <a:schemeClr val="tx1"/>
          </a:solidFill>
          <a:ln w="38100">
            <a:solidFill>
              <a:srgbClr val="99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pPr marL="1085850" indent="-1085850">
              <a:tabLst>
                <a:tab pos="1371600" algn="l"/>
              </a:tabLst>
            </a:pPr>
            <a:r>
              <a:rPr lang="en-US">
                <a:solidFill>
                  <a:srgbClr val="010194"/>
                </a:solidFill>
              </a:rPr>
              <a:t>Solution:	Find Faster, Cheaper, Less-Sophisticated</a:t>
            </a:r>
          </a:p>
          <a:p>
            <a:pPr marL="1428750" lvl="1">
              <a:tabLst>
                <a:tab pos="1371600" algn="l"/>
              </a:tabLst>
            </a:pPr>
            <a:r>
              <a:rPr lang="en-US">
                <a:solidFill>
                  <a:srgbClr val="010194"/>
                </a:solidFill>
              </a:rPr>
              <a:t>Decision Support Technologies</a:t>
            </a:r>
          </a:p>
        </p:txBody>
      </p:sp>
    </p:spTree>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t>Course materials</a:t>
            </a:r>
          </a:p>
        </p:txBody>
      </p:sp>
      <p:sp>
        <p:nvSpPr>
          <p:cNvPr id="56323" name="Rectangle 3"/>
          <p:cNvSpPr>
            <a:spLocks noGrp="1" noChangeArrowheads="1"/>
          </p:cNvSpPr>
          <p:nvPr>
            <p:ph type="body" idx="1"/>
          </p:nvPr>
        </p:nvSpPr>
        <p:spPr/>
        <p:txBody>
          <a:bodyPr/>
          <a:lstStyle/>
          <a:p>
            <a:r>
              <a:rPr lang="en-US"/>
              <a:t>All readings and homework assignments are available on the Web at</a:t>
            </a:r>
          </a:p>
          <a:p>
            <a:pPr algn="ctr">
              <a:buFontTx/>
              <a:buNone/>
            </a:pPr>
            <a:r>
              <a:rPr lang="en-US">
                <a:hlinkClick r:id="rId3"/>
              </a:rPr>
              <a:t>http://www.rbrenner.com/smm2/</a:t>
            </a:r>
            <a:endParaRPr lang="en-US"/>
          </a:p>
          <a:p>
            <a:r>
              <a:rPr lang="en-US"/>
              <a:t>In these notes, you will occasionally see things that look like:</a:t>
            </a:r>
          </a:p>
          <a:p>
            <a:endParaRPr lang="en-US"/>
          </a:p>
          <a:p>
            <a:pPr lvl="1"/>
            <a:r>
              <a:rPr lang="en-US"/>
              <a:t>          Readings: How to Work</a:t>
            </a:r>
            <a:br>
              <a:rPr lang="en-US"/>
            </a:br>
            <a:endParaRPr lang="en-US"/>
          </a:p>
          <a:p>
            <a:pPr lvl="1"/>
            <a:r>
              <a:rPr lang="en-US"/>
              <a:t>This is a reference to the Web site readings page called “How to Work,” which you can find from </a:t>
            </a:r>
            <a:r>
              <a:rPr lang="en-US">
                <a:hlinkClick r:id="rId4"/>
              </a:rPr>
              <a:t>http://www.rbrenner.com/smm2/readings/</a:t>
            </a:r>
            <a:endParaRPr lang="en-US"/>
          </a:p>
        </p:txBody>
      </p:sp>
      <p:sp>
        <p:nvSpPr>
          <p:cNvPr id="56324" name="AutoShape 4"/>
          <p:cNvSpPr>
            <a:spLocks noChangeArrowheads="1"/>
          </p:cNvSpPr>
          <p:nvPr/>
        </p:nvSpPr>
        <p:spPr bwMode="auto">
          <a:xfrm>
            <a:off x="1231900" y="3454400"/>
            <a:ext cx="457200" cy="381000"/>
          </a:xfrm>
          <a:prstGeom prst="rightArrow">
            <a:avLst>
              <a:gd name="adj1" fmla="val 50000"/>
              <a:gd name="adj2" fmla="val 30000"/>
            </a:avLst>
          </a:prstGeom>
          <a:solidFill>
            <a:schemeClr val="hlink"/>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56325" name="Text Box 5"/>
          <p:cNvSpPr txBox="1">
            <a:spLocks noChangeAspect="1" noChangeArrowheads="1"/>
          </p:cNvSpPr>
          <p:nvPr/>
        </p:nvSpPr>
        <p:spPr bwMode="auto">
          <a:xfrm>
            <a:off x="1136650" y="3429000"/>
            <a:ext cx="3065463" cy="422275"/>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endParaRPr lang="en-US" sz="2000">
              <a:solidFill>
                <a:srgbClr val="0000FF"/>
              </a:solidFill>
            </a:endParaRPr>
          </a:p>
        </p:txBody>
      </p:sp>
    </p:spTree>
  </p:cSld>
  <p:clrMapOvr>
    <a:masterClrMapping/>
  </p:clrMapOvr>
  <p:transition>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t>Software you need</a:t>
            </a:r>
          </a:p>
        </p:txBody>
      </p:sp>
      <p:sp>
        <p:nvSpPr>
          <p:cNvPr id="57347" name="Rectangle 3"/>
          <p:cNvSpPr>
            <a:spLocks noGrp="1" noChangeArrowheads="1"/>
          </p:cNvSpPr>
          <p:nvPr>
            <p:ph type="body" idx="1"/>
          </p:nvPr>
        </p:nvSpPr>
        <p:spPr/>
        <p:txBody>
          <a:bodyPr/>
          <a:lstStyle/>
          <a:p>
            <a:r>
              <a:rPr lang="en-US"/>
              <a:t>Course materials include:</a:t>
            </a:r>
          </a:p>
          <a:p>
            <a:pPr lvl="1"/>
            <a:r>
              <a:rPr lang="en-US"/>
              <a:t>Session notes both in PowerPoint and as Web pages</a:t>
            </a:r>
          </a:p>
          <a:p>
            <a:pPr lvl="1"/>
            <a:r>
              <a:rPr lang="en-US"/>
              <a:t>Demonstrations in MS Excel</a:t>
            </a:r>
          </a:p>
          <a:p>
            <a:pPr lvl="1"/>
            <a:r>
              <a:rPr lang="en-US"/>
              <a:t>Homework solutions in MS Excel</a:t>
            </a:r>
          </a:p>
          <a:p>
            <a:pPr lvl="1"/>
            <a:r>
              <a:rPr lang="en-US"/>
              <a:t>Readings and descriptions of demonstrations and solutions on the Web</a:t>
            </a:r>
          </a:p>
          <a:p>
            <a:r>
              <a:rPr lang="en-US"/>
              <a:t>You’ll need access to</a:t>
            </a:r>
          </a:p>
          <a:p>
            <a:pPr lvl="1"/>
            <a:r>
              <a:rPr lang="en-US"/>
              <a:t>MS Word 2000 or later (for your course project)</a:t>
            </a:r>
          </a:p>
          <a:p>
            <a:pPr lvl="1"/>
            <a:r>
              <a:rPr lang="en-US"/>
              <a:t>Excel, either:</a:t>
            </a:r>
          </a:p>
          <a:p>
            <a:pPr lvl="2"/>
            <a:r>
              <a:rPr lang="en-US"/>
              <a:t>For Windows: MS Excel 2000 or later (for homework, demonstrations and course project)</a:t>
            </a:r>
          </a:p>
          <a:p>
            <a:pPr lvl="2"/>
            <a:r>
              <a:rPr lang="en-US"/>
              <a:t>For Mac: Excel 2001 or 2004 (</a:t>
            </a:r>
            <a:r>
              <a:rPr lang="en-US" i="1"/>
              <a:t>not</a:t>
            </a:r>
            <a:r>
              <a:rPr lang="en-US"/>
              <a:t> 2008)</a:t>
            </a:r>
          </a:p>
          <a:p>
            <a:pPr lvl="1"/>
            <a:r>
              <a:rPr lang="en-US"/>
              <a:t>MS PowerPoint 2000 or later (if you want to read session notes in PowerPoint)</a:t>
            </a:r>
          </a:p>
          <a:p>
            <a:pPr lvl="1"/>
            <a:r>
              <a:rPr lang="en-US"/>
              <a:t>A Web browser “compatible” with Firefox version 3+ or Internet Explorer version 7+ (for homework and readings)</a:t>
            </a:r>
          </a:p>
          <a:p>
            <a:pPr lvl="1"/>
            <a:r>
              <a:rPr lang="en-US"/>
              <a:t>Virus protection software</a:t>
            </a:r>
          </a:p>
        </p:txBody>
      </p:sp>
    </p:spTree>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a:t>Your deliverables</a:t>
            </a:r>
          </a:p>
        </p:txBody>
      </p:sp>
      <p:sp>
        <p:nvSpPr>
          <p:cNvPr id="78851" name="Rectangle 3"/>
          <p:cNvSpPr>
            <a:spLocks noGrp="1" noChangeArrowheads="1"/>
          </p:cNvSpPr>
          <p:nvPr>
            <p:ph type="body" idx="1"/>
          </p:nvPr>
        </p:nvSpPr>
        <p:spPr/>
        <p:txBody>
          <a:bodyPr/>
          <a:lstStyle/>
          <a:p>
            <a:r>
              <a:rPr lang="en-US" sz="2800"/>
              <a:t>Homework assignment for each session</a:t>
            </a:r>
          </a:p>
          <a:p>
            <a:r>
              <a:rPr lang="en-US" sz="2800"/>
              <a:t>Course project, consisting of:</a:t>
            </a:r>
          </a:p>
          <a:p>
            <a:pPr lvl="1"/>
            <a:r>
              <a:rPr lang="en-US" sz="2000"/>
              <a:t>A proposal</a:t>
            </a:r>
          </a:p>
          <a:p>
            <a:pPr lvl="1"/>
            <a:r>
              <a:rPr lang="en-US" sz="2000"/>
              <a:t>Mid-term status report</a:t>
            </a:r>
          </a:p>
          <a:p>
            <a:pPr lvl="1"/>
            <a:r>
              <a:rPr lang="en-US" sz="2000"/>
              <a:t>Final report, business model, and documentation</a:t>
            </a:r>
          </a:p>
          <a:p>
            <a:r>
              <a:rPr lang="en-US" sz="2800"/>
              <a:t>Strategy for maximizing your learning</a:t>
            </a:r>
          </a:p>
          <a:p>
            <a:pPr lvl="1"/>
            <a:r>
              <a:rPr lang="en-US" sz="2000"/>
              <a:t>Work steadily through the course – don’t procrastinate</a:t>
            </a:r>
          </a:p>
          <a:p>
            <a:pPr lvl="1"/>
            <a:r>
              <a:rPr lang="en-US" sz="2000"/>
              <a:t>Interact with us and with your coursemates</a:t>
            </a:r>
          </a:p>
          <a:p>
            <a:pPr lvl="1"/>
            <a:r>
              <a:rPr lang="en-US" sz="2000"/>
              <a:t>Ask questions, offer comments and observations</a:t>
            </a:r>
          </a:p>
          <a:p>
            <a:pPr lvl="1"/>
            <a:r>
              <a:rPr lang="en-US" sz="2000"/>
              <a:t>Team up – you usually learn more and do better as part of a team</a:t>
            </a:r>
            <a:endParaRPr lang="en-US"/>
          </a:p>
        </p:txBody>
      </p:sp>
    </p:spTree>
  </p:cSld>
  <p:clrMapOvr>
    <a:masterClrMapping/>
  </p:clrMapOvr>
  <p:transition>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a:t>Teamwork</a:t>
            </a:r>
          </a:p>
        </p:txBody>
      </p:sp>
      <p:sp>
        <p:nvSpPr>
          <p:cNvPr id="100355" name="Rectangle 3"/>
          <p:cNvSpPr>
            <a:spLocks noGrp="1" noChangeArrowheads="1"/>
          </p:cNvSpPr>
          <p:nvPr>
            <p:ph type="body" idx="1"/>
          </p:nvPr>
        </p:nvSpPr>
        <p:spPr/>
        <p:txBody>
          <a:bodyPr/>
          <a:lstStyle/>
          <a:p>
            <a:pPr>
              <a:lnSpc>
                <a:spcPct val="80000"/>
              </a:lnSpc>
            </a:pPr>
            <a:r>
              <a:rPr lang="en-US"/>
              <a:t>Most brain work in companies of the future (and today!)</a:t>
            </a:r>
            <a:br>
              <a:rPr lang="en-US"/>
            </a:br>
            <a:r>
              <a:rPr lang="en-US"/>
              <a:t>will be done by teams</a:t>
            </a:r>
          </a:p>
          <a:p>
            <a:pPr>
              <a:lnSpc>
                <a:spcPct val="80000"/>
              </a:lnSpc>
            </a:pPr>
            <a:r>
              <a:rPr lang="en-US"/>
              <a:t>The “solo genius” is an archaeological artifact</a:t>
            </a:r>
          </a:p>
          <a:p>
            <a:pPr>
              <a:lnSpc>
                <a:spcPct val="80000"/>
              </a:lnSpc>
            </a:pPr>
            <a:r>
              <a:rPr lang="en-US"/>
              <a:t>You can team up on homework or lab work, provided:</a:t>
            </a:r>
          </a:p>
          <a:p>
            <a:pPr lvl="1">
              <a:lnSpc>
                <a:spcPct val="80000"/>
              </a:lnSpc>
            </a:pPr>
            <a:r>
              <a:rPr lang="en-US"/>
              <a:t>You enjoy it</a:t>
            </a:r>
          </a:p>
          <a:p>
            <a:pPr lvl="1">
              <a:lnSpc>
                <a:spcPct val="80000"/>
              </a:lnSpc>
            </a:pPr>
            <a:r>
              <a:rPr lang="en-US"/>
              <a:t>You feel it works well for you and your teammates</a:t>
            </a:r>
          </a:p>
          <a:p>
            <a:pPr lvl="1">
              <a:lnSpc>
                <a:spcPct val="80000"/>
              </a:lnSpc>
            </a:pPr>
            <a:r>
              <a:rPr lang="en-US"/>
              <a:t>You “pull your weight”</a:t>
            </a:r>
          </a:p>
          <a:p>
            <a:pPr lvl="1">
              <a:lnSpc>
                <a:spcPct val="80000"/>
              </a:lnSpc>
            </a:pPr>
            <a:r>
              <a:rPr lang="en-US"/>
              <a:t>You note on the first page or screen who you teamed with</a:t>
            </a:r>
          </a:p>
          <a:p>
            <a:pPr lvl="1">
              <a:lnSpc>
                <a:spcPct val="80000"/>
              </a:lnSpc>
            </a:pPr>
            <a:r>
              <a:rPr lang="en-US"/>
              <a:t>They agree to be so noted</a:t>
            </a:r>
          </a:p>
          <a:p>
            <a:pPr>
              <a:lnSpc>
                <a:spcPct val="80000"/>
              </a:lnSpc>
            </a:pPr>
            <a:r>
              <a:rPr lang="en-US"/>
              <a:t>You must write up your results </a:t>
            </a:r>
            <a:r>
              <a:rPr lang="en-US" i="1"/>
              <a:t>independently</a:t>
            </a:r>
            <a:endParaRPr lang="en-US"/>
          </a:p>
          <a:p>
            <a:pPr lvl="1">
              <a:lnSpc>
                <a:spcPct val="80000"/>
              </a:lnSpc>
            </a:pPr>
            <a:r>
              <a:rPr lang="en-US"/>
              <a:t>Write the results in your own words</a:t>
            </a:r>
          </a:p>
          <a:p>
            <a:pPr lvl="1">
              <a:lnSpc>
                <a:spcPct val="80000"/>
              </a:lnSpc>
            </a:pPr>
            <a:r>
              <a:rPr lang="en-US"/>
              <a:t>Pretend that you were the team’s recorder</a:t>
            </a:r>
          </a:p>
          <a:p>
            <a:pPr lvl="1">
              <a:lnSpc>
                <a:spcPct val="80000"/>
              </a:lnSpc>
            </a:pPr>
            <a:r>
              <a:rPr lang="en-US"/>
              <a:t>Pretend that the team is relying on you to write up the results</a:t>
            </a:r>
          </a:p>
          <a:p>
            <a:pPr>
              <a:lnSpc>
                <a:spcPct val="80000"/>
              </a:lnSpc>
            </a:pPr>
            <a:r>
              <a:rPr lang="en-US"/>
              <a:t>If you submit someone else’s work as your own, we’ll consider it an honor code violation</a:t>
            </a:r>
          </a:p>
        </p:txBody>
      </p:sp>
    </p:spTree>
  </p:cSld>
  <p:clrMapOvr>
    <a:masterClrMapping/>
  </p:clrMapOvr>
  <p:transition>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Grades</a:t>
            </a:r>
          </a:p>
        </p:txBody>
      </p:sp>
      <p:sp>
        <p:nvSpPr>
          <p:cNvPr id="52227" name="Rectangle 3"/>
          <p:cNvSpPr>
            <a:spLocks noGrp="1" noChangeArrowheads="1"/>
          </p:cNvSpPr>
          <p:nvPr>
            <p:ph type="body" idx="1"/>
          </p:nvPr>
        </p:nvSpPr>
        <p:spPr/>
        <p:txBody>
          <a:bodyPr/>
          <a:lstStyle/>
          <a:p>
            <a:pPr>
              <a:lnSpc>
                <a:spcPct val="80000"/>
              </a:lnSpc>
              <a:spcBef>
                <a:spcPct val="5000"/>
              </a:spcBef>
            </a:pPr>
            <a:r>
              <a:rPr lang="en-US" sz="2000"/>
              <a:t>75% Homework</a:t>
            </a:r>
          </a:p>
          <a:p>
            <a:pPr marL="571500" lvl="1" indent="-171450">
              <a:lnSpc>
                <a:spcPct val="80000"/>
              </a:lnSpc>
              <a:spcBef>
                <a:spcPct val="5000"/>
              </a:spcBef>
            </a:pPr>
            <a:r>
              <a:rPr lang="en-US" sz="1600"/>
              <a:t>Homework is due at 5:35 PM on the due date</a:t>
            </a:r>
          </a:p>
          <a:p>
            <a:pPr marL="571500" lvl="1" indent="-171450">
              <a:lnSpc>
                <a:spcPct val="80000"/>
              </a:lnSpc>
              <a:spcBef>
                <a:spcPct val="5000"/>
              </a:spcBef>
            </a:pPr>
            <a:r>
              <a:rPr lang="en-US" sz="1600"/>
              <a:t>Late homework assignments are accepted </a:t>
            </a:r>
          </a:p>
          <a:p>
            <a:pPr marL="863600" lvl="2" indent="-177800">
              <a:lnSpc>
                <a:spcPct val="80000"/>
              </a:lnSpc>
              <a:spcBef>
                <a:spcPct val="5000"/>
              </a:spcBef>
            </a:pPr>
            <a:r>
              <a:rPr lang="en-US" sz="1600"/>
              <a:t>With a 50% penalty within 7 days of due date</a:t>
            </a:r>
          </a:p>
          <a:p>
            <a:pPr marL="863600" lvl="2" indent="-177800">
              <a:lnSpc>
                <a:spcPct val="80000"/>
              </a:lnSpc>
              <a:spcBef>
                <a:spcPct val="5000"/>
              </a:spcBef>
            </a:pPr>
            <a:r>
              <a:rPr lang="en-US" sz="1600"/>
              <a:t>With a 75% penalty within 14 days of due date – no credit after that</a:t>
            </a:r>
          </a:p>
          <a:p>
            <a:pPr marL="571500" lvl="1" indent="-171450">
              <a:lnSpc>
                <a:spcPct val="80000"/>
              </a:lnSpc>
              <a:spcBef>
                <a:spcPct val="5000"/>
              </a:spcBef>
            </a:pPr>
            <a:r>
              <a:rPr lang="en-US" sz="1600"/>
              <a:t>We accept redos of homework submitted on time, and graded as 25% or better</a:t>
            </a:r>
          </a:p>
          <a:p>
            <a:pPr marL="571500" lvl="1" indent="-171450">
              <a:lnSpc>
                <a:spcPct val="80000"/>
              </a:lnSpc>
              <a:spcBef>
                <a:spcPct val="5000"/>
              </a:spcBef>
            </a:pPr>
            <a:r>
              <a:rPr lang="en-US" sz="1600"/>
              <a:t>If you redo your homework and submit it for regrading before the next assignment is due, your new grade is half the sum of the two (rounded down). You can earn up to 50% of the difference between original grade and new grade. </a:t>
            </a:r>
            <a:br>
              <a:rPr lang="en-US" sz="1600"/>
            </a:br>
            <a:r>
              <a:rPr lang="en-US" sz="1600"/>
              <a:t>Example:</a:t>
            </a:r>
          </a:p>
          <a:p>
            <a:pPr marL="863600" lvl="2" indent="-177800">
              <a:lnSpc>
                <a:spcPct val="80000"/>
              </a:lnSpc>
              <a:spcBef>
                <a:spcPct val="5000"/>
              </a:spcBef>
              <a:buFontTx/>
              <a:buNone/>
            </a:pPr>
            <a:r>
              <a:rPr lang="en-US" sz="1600"/>
              <a:t>	You submit your assignment on time and earn an 85. You redo your assignment on time, and earn a 100. Your new grade: 92.</a:t>
            </a:r>
          </a:p>
          <a:p>
            <a:pPr marL="571500" lvl="1" indent="-171450">
              <a:lnSpc>
                <a:spcPct val="80000"/>
              </a:lnSpc>
              <a:spcBef>
                <a:spcPct val="5000"/>
              </a:spcBef>
            </a:pPr>
            <a:r>
              <a:rPr lang="en-US" sz="1600"/>
              <a:t>5% penalty if homework or project contains macros – resubmission required, lateness penalties might result</a:t>
            </a:r>
          </a:p>
          <a:p>
            <a:pPr marL="571500" lvl="1" indent="-171450">
              <a:lnSpc>
                <a:spcPct val="80000"/>
              </a:lnSpc>
              <a:spcBef>
                <a:spcPct val="5000"/>
              </a:spcBef>
            </a:pPr>
            <a:r>
              <a:rPr lang="en-US" sz="1600"/>
              <a:t>You can appeal a homework grade within 14 days of due date. After that, no appeals.</a:t>
            </a:r>
          </a:p>
          <a:p>
            <a:pPr>
              <a:lnSpc>
                <a:spcPct val="80000"/>
              </a:lnSpc>
              <a:spcBef>
                <a:spcPct val="5000"/>
              </a:spcBef>
            </a:pPr>
            <a:r>
              <a:rPr lang="en-US" sz="2000"/>
              <a:t>25% Course Project</a:t>
            </a:r>
          </a:p>
          <a:p>
            <a:pPr>
              <a:lnSpc>
                <a:spcPct val="80000"/>
              </a:lnSpc>
              <a:spcBef>
                <a:spcPct val="5000"/>
              </a:spcBef>
            </a:pPr>
            <a:r>
              <a:rPr lang="en-US" sz="2000"/>
              <a:t>There are lateness penalties for late elements of your course project (see the Web site for details)</a:t>
            </a:r>
          </a:p>
          <a:p>
            <a:pPr>
              <a:lnSpc>
                <a:spcPct val="80000"/>
              </a:lnSpc>
              <a:spcBef>
                <a:spcPct val="5000"/>
              </a:spcBef>
            </a:pPr>
            <a:r>
              <a:rPr lang="en-US" sz="2000"/>
              <a:t>If submitting homework or project by dropbox, you must submit to the correct dropbox to receive credit</a:t>
            </a:r>
          </a:p>
          <a:p>
            <a:pPr>
              <a:lnSpc>
                <a:spcPct val="80000"/>
              </a:lnSpc>
              <a:spcBef>
                <a:spcPct val="5000"/>
              </a:spcBef>
            </a:pPr>
            <a:r>
              <a:rPr lang="en-US" sz="2000"/>
              <a:t>If submitting by email, only the first submission is accepted, so be sure it’s right before you click “Send.”</a:t>
            </a:r>
          </a:p>
          <a:p>
            <a:pPr>
              <a:lnSpc>
                <a:spcPct val="80000"/>
              </a:lnSpc>
              <a:spcBef>
                <a:spcPct val="5000"/>
              </a:spcBef>
            </a:pPr>
            <a:r>
              <a:rPr lang="en-US" sz="2000"/>
              <a:t>No final exam</a:t>
            </a:r>
          </a:p>
        </p:txBody>
      </p:sp>
    </p:spTree>
  </p:cSld>
  <p:clrMapOvr>
    <a:masterClrMapping/>
  </p:clrMapOvr>
  <p:transition>
    <p:wipe/>
  </p:transition>
</p:sld>
</file>

<file path=ppt/tags/tag1.xml><?xml version="1.0" encoding="utf-8"?>
<p:tagLst xmlns:a="http://schemas.openxmlformats.org/drawingml/2006/main" xmlns:r="http://schemas.openxmlformats.org/officeDocument/2006/relationships" xmlns:p="http://schemas.openxmlformats.org/presentationml/2006/main">
  <p:tag name="MEETINGNO" val="1"/>
</p:tagLst>
</file>

<file path=ppt/theme/theme1.xml><?xml version="1.0" encoding="utf-8"?>
<a:theme xmlns:a="http://schemas.openxmlformats.org/drawingml/2006/main" name="Template">
  <a:themeElements>
    <a:clrScheme name="Template 8">
      <a:dk1>
        <a:srgbClr val="919191"/>
      </a:dk1>
      <a:lt1>
        <a:srgbClr val="FFFFFF"/>
      </a:lt1>
      <a:dk2>
        <a:srgbClr val="0000CC"/>
      </a:dk2>
      <a:lt2>
        <a:srgbClr val="FFFF00"/>
      </a:lt2>
      <a:accent1>
        <a:srgbClr val="618FFD"/>
      </a:accent1>
      <a:accent2>
        <a:srgbClr val="00AE00"/>
      </a:accent2>
      <a:accent3>
        <a:srgbClr val="AAAAE2"/>
      </a:accent3>
      <a:accent4>
        <a:srgbClr val="DADADA"/>
      </a:accent4>
      <a:accent5>
        <a:srgbClr val="B7C6FE"/>
      </a:accent5>
      <a:accent6>
        <a:srgbClr val="009D00"/>
      </a:accent6>
      <a:hlink>
        <a:srgbClr val="FFFF00"/>
      </a:hlink>
      <a:folHlink>
        <a:srgbClr val="CECECE"/>
      </a:folHlink>
    </a:clrScheme>
    <a:fontScheme name="Template">
      <a:majorFont>
        <a:latin typeface="Verdan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a:noFill/>
        </a:ln>
        <a:effectLst/>
        <a:extLs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6" charset="0"/>
          </a:defRPr>
        </a:defPPr>
      </a:lstStyle>
    </a:spDef>
    <a:lnDef>
      <a:spPr bwMode="auto">
        <a:xfrm>
          <a:off x="0" y="0"/>
          <a:ext cx="1" cy="1"/>
        </a:xfrm>
        <a:custGeom>
          <a:avLst/>
          <a:gdLst/>
          <a:ahLst/>
          <a:cxnLst/>
          <a:rect l="0" t="0" r="0" b="0"/>
          <a:pathLst/>
        </a:custGeom>
        <a:solidFill>
          <a:schemeClr val="tx1"/>
        </a:solidFill>
        <a:ln>
          <a:noFill/>
        </a:ln>
        <a:effectLst/>
        <a:extLs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6" charset="0"/>
          </a:defRPr>
        </a:defPPr>
      </a:lstStyle>
    </a:lnDef>
  </a:objectDefaults>
  <a:extraClrSchemeLst>
    <a:extraClrScheme>
      <a:clrScheme name="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Template 8">
        <a:dk1>
          <a:srgbClr val="919191"/>
        </a:dk1>
        <a:lt1>
          <a:srgbClr val="FFFFFF"/>
        </a:lt1>
        <a:dk2>
          <a:srgbClr val="0000CC"/>
        </a:dk2>
        <a:lt2>
          <a:srgbClr val="FFFF00"/>
        </a:lt2>
        <a:accent1>
          <a:srgbClr val="618FFD"/>
        </a:accent1>
        <a:accent2>
          <a:srgbClr val="00AE00"/>
        </a:accent2>
        <a:accent3>
          <a:srgbClr val="AAAAE2"/>
        </a:accent3>
        <a:accent4>
          <a:srgbClr val="DADADA"/>
        </a:accent4>
        <a:accent5>
          <a:srgbClr val="B7C6FE"/>
        </a:accent5>
        <a:accent6>
          <a:srgbClr val="009D00"/>
        </a:accent6>
        <a:hlink>
          <a:srgbClr val="FFFF00"/>
        </a:hlink>
        <a:folHlink>
          <a:srgbClr val="CECECE"/>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10023</TotalTime>
  <Words>1969</Words>
  <Application>Microsoft Office PowerPoint</Application>
  <PresentationFormat>Letter Paper (8.5x11 in)</PresentationFormat>
  <Paragraphs>383</Paragraphs>
  <Slides>33</Slides>
  <Notes>33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Times New Roman</vt:lpstr>
      <vt:lpstr>Verdana</vt:lpstr>
      <vt:lpstr>Template</vt:lpstr>
      <vt:lpstr>Spreadsheet Models for Managers</vt:lpstr>
      <vt:lpstr>Old prospector’s wisdom</vt:lpstr>
      <vt:lpstr>Contact info</vt:lpstr>
      <vt:lpstr>How can small business units  make complex decisions?</vt:lpstr>
      <vt:lpstr>Course materials</vt:lpstr>
      <vt:lpstr>Software you need</vt:lpstr>
      <vt:lpstr>Your deliverables</vt:lpstr>
      <vt:lpstr>Teamwork</vt:lpstr>
      <vt:lpstr>Grades</vt:lpstr>
      <vt:lpstr>Session schedule</vt:lpstr>
      <vt:lpstr>Submitting homework</vt:lpstr>
      <vt:lpstr>Formatting homework</vt:lpstr>
      <vt:lpstr>How to work</vt:lpstr>
      <vt:lpstr>About the homework problems</vt:lpstr>
      <vt:lpstr>Course project</vt:lpstr>
      <vt:lpstr>Learning</vt:lpstr>
      <vt:lpstr>Course materials</vt:lpstr>
      <vt:lpstr>Storing course files</vt:lpstr>
      <vt:lpstr>These slides</vt:lpstr>
      <vt:lpstr>The practice of business is changing</vt:lpstr>
      <vt:lpstr>Two key messages</vt:lpstr>
      <vt:lpstr>We use Microsoft Excel</vt:lpstr>
      <vt:lpstr>Course objectives</vt:lpstr>
      <vt:lpstr>What is modeling?</vt:lpstr>
      <vt:lpstr>Running sums</vt:lpstr>
      <vt:lpstr>Running differences</vt:lpstr>
      <vt:lpstr>Named parameters</vt:lpstr>
      <vt:lpstr>Choosing names for parameters</vt:lpstr>
      <vt:lpstr>Name scope</vt:lpstr>
      <vt:lpstr>Relative and absolute references</vt:lpstr>
      <vt:lpstr>Advanced use of names</vt:lpstr>
      <vt:lpstr>Readings and references</vt:lpstr>
      <vt:lpstr>Preview of Next Time: Analysis and Synthesis</vt:lpstr>
    </vt:vector>
  </TitlesOfParts>
  <Company>Chaco Canyon Consulting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Running Sums, Differences, Parameters and References</dc:title>
  <dc:subject>Slides for Session 1</dc:subject>
  <dc:creator>Richard Brenner Copyright © 1994-2011</dc:creator>
  <cp:lastModifiedBy>Richard Brenner</cp:lastModifiedBy>
  <cp:revision>120</cp:revision>
  <cp:lastPrinted>2010-09-02T11:51:15Z</cp:lastPrinted>
  <dcterms:modified xsi:type="dcterms:W3CDTF">2011-07-06T19:40:53Z</dcterms:modified>
</cp:coreProperties>
</file>