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74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letter"/>
  <p:notesSz cx="6858000" cy="9144000"/>
  <p:custDataLst>
    <p:tags r:id="rId22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-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CCFF"/>
    <a:srgbClr val="000000"/>
    <a:srgbClr val="000099"/>
    <a:srgbClr val="99FFFF"/>
    <a:srgbClr val="042A04"/>
    <a:srgbClr val="6C6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0929"/>
  </p:normalViewPr>
  <p:slideViewPr>
    <p:cSldViewPr snapToGrid="0">
      <p:cViewPr varScale="1">
        <p:scale>
          <a:sx n="56" d="100"/>
          <a:sy n="56" d="100"/>
        </p:scale>
        <p:origin x="-127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288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230938" y="304800"/>
            <a:ext cx="3079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fld id="{564FD43A-BD8A-4C38-B6D0-CD42190F2A41}" type="slidenum">
              <a:rPr lang="en-US" sz="900"/>
              <a:pPr algn="ctr" defTabSz="868363">
                <a:lnSpc>
                  <a:spcPct val="90000"/>
                </a:lnSpc>
              </a:pPr>
              <a:t>‹#›</a:t>
            </a:fld>
            <a:endParaRPr lang="en-US" sz="900"/>
          </a:p>
        </p:txBody>
      </p:sp>
      <p:sp>
        <p:nvSpPr>
          <p:cNvPr id="3077" name="Copyright"/>
          <p:cNvSpPr txBox="1">
            <a:spLocks noChangeArrowheads="1"/>
          </p:cNvSpPr>
          <p:nvPr/>
        </p:nvSpPr>
        <p:spPr bwMode="auto">
          <a:xfrm>
            <a:off x="304800" y="8636000"/>
            <a:ext cx="28829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63500" rIns="63500" bIns="63500">
            <a:spAutoFit/>
          </a:bodyPr>
          <a:lstStyle/>
          <a:p>
            <a:r>
              <a:rPr lang="en-US" sz="900"/>
              <a:t>Copyright © 1994-2011 Richard Brenner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287338"/>
            <a:ext cx="17494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900"/>
              <a:t>Spreadsheet Models for Managers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000750" y="304800"/>
            <a:ext cx="3968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900"/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1162368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Copyright"/>
          <p:cNvSpPr txBox="1">
            <a:spLocks noChangeArrowheads="1"/>
          </p:cNvSpPr>
          <p:nvPr/>
        </p:nvSpPr>
        <p:spPr bwMode="auto">
          <a:xfrm>
            <a:off x="428625" y="8677275"/>
            <a:ext cx="19288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900"/>
              <a:t>Copyright © 1994-2011 Richard Brenner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57200" y="265113"/>
            <a:ext cx="17494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900"/>
              <a:t>Spreadsheet Models for Managers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876925" y="228600"/>
            <a:ext cx="5588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/>
            <a:r>
              <a:rPr lang="en-US" sz="900"/>
              <a:t>Page </a:t>
            </a:r>
            <a:fld id="{6791BBB1-070D-4AA7-A54E-07B1CC0A81B4}" type="slidenum">
              <a:rPr lang="en-US" sz="900"/>
              <a:pPr algn="ctr" defTabSz="868363"/>
              <a:t>‹#›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2830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 New Roman" pitchFamily="-16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 New Roman" pitchFamily="-16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 New Roman" pitchFamily="-16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 New Roman" pitchFamily="-16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 New Roman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2172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95350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139700"/>
            <a:ext cx="21145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9400" y="139700"/>
            <a:ext cx="61912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63365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13826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2753004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09700"/>
            <a:ext cx="4102100" cy="505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409700"/>
            <a:ext cx="4102100" cy="505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03090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12558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45719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0914646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322266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207703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042988"/>
            <a:ext cx="8636000" cy="11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1" name="SlideTitle"/>
          <p:cNvSpPr>
            <a:spLocks noGrp="1" noChangeArrowheads="1"/>
          </p:cNvSpPr>
          <p:nvPr>
            <p:ph type="title"/>
          </p:nvPr>
        </p:nvSpPr>
        <p:spPr bwMode="auto">
          <a:xfrm>
            <a:off x="279400" y="139700"/>
            <a:ext cx="703580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772" name="SlideBody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09700"/>
            <a:ext cx="8356600" cy="505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3" name="CourseAndSessionNumber"/>
          <p:cNvSpPr>
            <a:spLocks noChangeArrowheads="1"/>
          </p:cNvSpPr>
          <p:nvPr/>
        </p:nvSpPr>
        <p:spPr bwMode="auto">
          <a:xfrm>
            <a:off x="304800" y="6553200"/>
            <a:ext cx="5072063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sz="1000"/>
              <a:t>Spreadsheet Models for Managers:   Session  6</a:t>
            </a:r>
          </a:p>
        </p:txBody>
      </p:sp>
      <p:sp>
        <p:nvSpPr>
          <p:cNvPr id="32774" name="SessionSlideNumber"/>
          <p:cNvSpPr>
            <a:spLocks noChangeArrowheads="1"/>
          </p:cNvSpPr>
          <p:nvPr/>
        </p:nvSpPr>
        <p:spPr bwMode="auto">
          <a:xfrm>
            <a:off x="7942263" y="198438"/>
            <a:ext cx="12033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2400" b="1">
                <a:solidFill>
                  <a:schemeClr val="hlink"/>
                </a:solidFill>
                <a:latin typeface="Verdana" pitchFamily="-16" charset="0"/>
              </a:rPr>
              <a:t>6/</a:t>
            </a:r>
            <a:fld id="{DBEE8FCA-E44E-4D02-99F3-3EA88B3CE5C1}" type="slidenum">
              <a:rPr lang="en-US" sz="2400" b="1">
                <a:solidFill>
                  <a:schemeClr val="hlink"/>
                </a:solidFill>
                <a:latin typeface="Verdana" pitchFamily="-16" charset="0"/>
              </a:rPr>
              <a:pPr algn="ctr"/>
              <a:t>‹#›</a:t>
            </a:fld>
            <a:endParaRPr lang="en-US" sz="2400" b="1">
              <a:solidFill>
                <a:schemeClr val="hlink"/>
              </a:solidFill>
              <a:latin typeface="Verdana" pitchFamily="-16" charset="0"/>
            </a:endParaRPr>
          </a:p>
        </p:txBody>
      </p:sp>
      <p:sp>
        <p:nvSpPr>
          <p:cNvPr id="32775" name="Copyright"/>
          <p:cNvSpPr>
            <a:spLocks noChangeArrowheads="1"/>
          </p:cNvSpPr>
          <p:nvPr/>
        </p:nvSpPr>
        <p:spPr bwMode="auto">
          <a:xfrm>
            <a:off x="5957888" y="6535738"/>
            <a:ext cx="2881312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r"/>
            <a:r>
              <a:rPr lang="en-US" sz="1000"/>
              <a:t>Copyright © 1994-2011 Richard Brenner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>
    <p:wip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FF00"/>
          </a:solidFill>
          <a:latin typeface="Verdana" pitchFamily="-1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2400"/>
              <a:t>Spreadsheet Models for Managers</a:t>
            </a:r>
          </a:p>
        </p:txBody>
      </p:sp>
      <p:sp>
        <p:nvSpPr>
          <p:cNvPr id="4099" name="SessionTitle"/>
          <p:cNvSpPr>
            <a:spLocks noChangeArrowheads="1"/>
          </p:cNvSpPr>
          <p:nvPr/>
        </p:nvSpPr>
        <p:spPr bwMode="auto">
          <a:xfrm>
            <a:off x="1728788" y="1371600"/>
            <a:ext cx="5768975" cy="301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3600"/>
              <a:t>Session 6</a:t>
            </a:r>
          </a:p>
          <a:p>
            <a:pPr algn="ctr"/>
            <a:endParaRPr lang="en-US" sz="3600"/>
          </a:p>
          <a:p>
            <a:pPr algn="ctr"/>
            <a:r>
              <a:rPr lang="en-US" sz="4800"/>
              <a:t>Graphics</a:t>
            </a:r>
          </a:p>
          <a:p>
            <a:pPr algn="ctr"/>
            <a:endParaRPr lang="en-US" sz="3600"/>
          </a:p>
          <a:p>
            <a:pPr algn="ctr"/>
            <a:r>
              <a:rPr lang="en-US" sz="3600"/>
              <a:t>Communications and Intuition</a:t>
            </a:r>
          </a:p>
        </p:txBody>
      </p:sp>
      <p:sp>
        <p:nvSpPr>
          <p:cNvPr id="4101" name="LastRevised"/>
          <p:cNvSpPr txBox="1">
            <a:spLocks noChangeArrowheads="1"/>
          </p:cNvSpPr>
          <p:nvPr/>
        </p:nvSpPr>
        <p:spPr bwMode="auto">
          <a:xfrm>
            <a:off x="5918200" y="6350000"/>
            <a:ext cx="28829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63500" rIns="63500" bIns="63500">
            <a:spAutoFit/>
          </a:bodyPr>
          <a:lstStyle/>
          <a:p>
            <a:pPr algn="r"/>
            <a:r>
              <a:rPr lang="en-US" sz="1000"/>
              <a:t>Last revised: July 6, 2011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502650" y="2190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Design tips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47800"/>
            <a:ext cx="8343900" cy="4902200"/>
          </a:xfrm>
          <a:noFill/>
          <a:ln/>
        </p:spPr>
        <p:txBody>
          <a:bodyPr/>
          <a:lstStyle/>
          <a:p>
            <a:pPr marL="177800" indent="-177800"/>
            <a:r>
              <a:rPr lang="en-US"/>
              <a:t>Use a single font</a:t>
            </a:r>
          </a:p>
          <a:p>
            <a:pPr marL="520700" lvl="1" indent="-177800"/>
            <a:r>
              <a:rPr lang="en-US"/>
              <a:t>When too many lettering styles are mixed together, readability suffers</a:t>
            </a:r>
          </a:p>
          <a:p>
            <a:pPr marL="520700" lvl="1" indent="-177800"/>
            <a:r>
              <a:rPr lang="en-US"/>
              <a:t>Stick to a single font </a:t>
            </a:r>
          </a:p>
          <a:p>
            <a:pPr marL="177800" indent="-177800"/>
            <a:r>
              <a:rPr lang="en-US"/>
              <a:t>Use initial capitals</a:t>
            </a:r>
          </a:p>
          <a:p>
            <a:pPr marL="520700" lvl="1" indent="-177800"/>
            <a:r>
              <a:rPr lang="en-US"/>
              <a:t>Use leading capitals instead of all capital letters</a:t>
            </a:r>
          </a:p>
          <a:p>
            <a:pPr marL="520700" lvl="1" indent="-177800"/>
            <a:r>
              <a:rPr lang="en-US"/>
              <a:t>All caps are hard to read and tend to lose the emphasis you want </a:t>
            </a:r>
          </a:p>
          <a:p>
            <a:pPr marL="177800" indent="-177800"/>
            <a:r>
              <a:rPr lang="en-US"/>
              <a:t>Break up complex charts into two or more charts</a:t>
            </a:r>
          </a:p>
          <a:p>
            <a:pPr marL="177800" indent="-177800"/>
            <a:r>
              <a:rPr lang="en-US"/>
              <a:t>Focus on one point</a:t>
            </a:r>
          </a:p>
          <a:p>
            <a:pPr marL="520700" lvl="1" indent="-177800"/>
            <a:r>
              <a:rPr lang="en-US"/>
              <a:t>Keep visual elements to a minimum</a:t>
            </a:r>
          </a:p>
          <a:p>
            <a:pPr marL="520700" lvl="1" indent="-177800"/>
            <a:r>
              <a:rPr lang="en-US"/>
              <a:t>Incidental art can have great eye appeal, but when you add</a:t>
            </a:r>
            <a:br>
              <a:rPr lang="en-US"/>
            </a:br>
            <a:r>
              <a:rPr lang="en-US"/>
              <a:t>too many fancy frills, your message gets lost in the clutter</a:t>
            </a:r>
          </a:p>
        </p:txBody>
      </p:sp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Design tips continued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77800" indent="-177800">
              <a:lnSpc>
                <a:spcPct val="80000"/>
              </a:lnSpc>
            </a:pPr>
            <a:r>
              <a:rPr lang="en-US"/>
              <a:t>Minimize special effects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Unless you’re trying to achieve a one-time dramatic effect, avoid:</a:t>
            </a:r>
          </a:p>
          <a:p>
            <a:pPr marL="812800" lvl="2">
              <a:lnSpc>
                <a:spcPct val="80000"/>
              </a:lnSpc>
            </a:pPr>
            <a:r>
              <a:rPr lang="en-US"/>
              <a:t>Too many colors</a:t>
            </a:r>
          </a:p>
          <a:p>
            <a:pPr marL="812800" lvl="2">
              <a:lnSpc>
                <a:spcPct val="80000"/>
              </a:lnSpc>
            </a:pPr>
            <a:r>
              <a:rPr lang="en-US"/>
              <a:t>Using too bright colors</a:t>
            </a:r>
          </a:p>
          <a:p>
            <a:pPr marL="812800" lvl="2">
              <a:lnSpc>
                <a:spcPct val="80000"/>
              </a:lnSpc>
            </a:pPr>
            <a:r>
              <a:rPr lang="en-US"/>
              <a:t>Overly ornate typefaces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Avoid outline and shadow typefaces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Avoid underlining</a:t>
            </a:r>
          </a:p>
          <a:p>
            <a:pPr marL="177800" indent="-177800">
              <a:lnSpc>
                <a:spcPct val="80000"/>
              </a:lnSpc>
            </a:pPr>
            <a:r>
              <a:rPr lang="en-US"/>
              <a:t>Use traditional orientation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Your reader is used to reading text from left to right, top to bottom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Other orientations usually detract from a presentation (except landscape pages)</a:t>
            </a:r>
          </a:p>
          <a:p>
            <a:pPr marL="177800" indent="-177800">
              <a:lnSpc>
                <a:spcPct val="80000"/>
              </a:lnSpc>
            </a:pPr>
            <a:r>
              <a:rPr lang="en-US"/>
              <a:t>Keep text format consistent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Unexpected shifts in text type style disturb the reader’s attention.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Proof: Magazine ads have text format</a:t>
            </a:r>
            <a:r>
              <a:rPr lang="en-US">
                <a:solidFill>
                  <a:schemeClr val="hlink"/>
                </a:solidFill>
              </a:rPr>
              <a:t> </a:t>
            </a:r>
            <a:r>
              <a:rPr lang="en-US" b="1" i="1">
                <a:solidFill>
                  <a:schemeClr val="hlink"/>
                </a:solidFill>
              </a:rPr>
              <a:t>inconsistent</a:t>
            </a:r>
            <a:r>
              <a:rPr lang="en-US" i="1">
                <a:solidFill>
                  <a:schemeClr val="hlink"/>
                </a:solidFill>
              </a:rPr>
              <a:t> </a:t>
            </a:r>
            <a:r>
              <a:rPr lang="en-US"/>
              <a:t> with the rest of the magazine. The ad creator </a:t>
            </a:r>
            <a:r>
              <a:rPr lang="en-US" b="1" i="1">
                <a:solidFill>
                  <a:schemeClr val="hlink"/>
                </a:solidFill>
              </a:rPr>
              <a:t>wants</a:t>
            </a:r>
            <a:r>
              <a:rPr lang="en-US" i="1"/>
              <a:t> </a:t>
            </a:r>
            <a:r>
              <a:rPr lang="en-US"/>
              <a:t>to disturb your attention!</a:t>
            </a:r>
          </a:p>
          <a:p>
            <a:pPr marL="469900" lvl="1" indent="-177800">
              <a:lnSpc>
                <a:spcPct val="80000"/>
              </a:lnSpc>
            </a:pPr>
            <a:r>
              <a:rPr lang="en-US"/>
              <a:t>If the chart is part of a document, match the document’s font</a:t>
            </a:r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Design tips continued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77800" indent="-177800">
              <a:lnSpc>
                <a:spcPct val="80000"/>
              </a:lnSpc>
            </a:pPr>
            <a:r>
              <a:rPr lang="en-US"/>
              <a:t>Avoid nonessential values and grids on graphs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Such extraneous details can obscure your message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They need to be proofread and maintained</a:t>
            </a:r>
          </a:p>
          <a:p>
            <a:pPr marL="177800" indent="-177800">
              <a:lnSpc>
                <a:spcPct val="80000"/>
              </a:lnSpc>
            </a:pPr>
            <a:r>
              <a:rPr lang="en-US"/>
              <a:t>Keep graphs simple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Don’t overlay too many lines or other graphic elements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Simple graphs are more easily grasped</a:t>
            </a:r>
          </a:p>
          <a:p>
            <a:pPr marL="177800" indent="-177800">
              <a:lnSpc>
                <a:spcPct val="80000"/>
              </a:lnSpc>
            </a:pPr>
            <a:r>
              <a:rPr lang="en-US"/>
              <a:t>Round numbers on graphs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Round off numbers and use axis titles that indicate the rounding</a:t>
            </a:r>
          </a:p>
          <a:p>
            <a:pPr marL="177800" indent="-177800">
              <a:lnSpc>
                <a:spcPct val="80000"/>
              </a:lnSpc>
            </a:pPr>
            <a:r>
              <a:rPr lang="en-US"/>
              <a:t>Start graph axis values with zero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Axes that start in mid-scale can confuse and mislead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Reader might think you are trying to mislead</a:t>
            </a:r>
          </a:p>
          <a:p>
            <a:pPr marL="177800" indent="-177800">
              <a:lnSpc>
                <a:spcPct val="80000"/>
              </a:lnSpc>
            </a:pPr>
            <a:r>
              <a:rPr lang="en-US"/>
              <a:t>Avoid perspective views and slanted chart objects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They mislead the reader</a:t>
            </a:r>
          </a:p>
          <a:p>
            <a:pPr marL="520700" lvl="1" indent="-177800">
              <a:lnSpc>
                <a:spcPct val="80000"/>
              </a:lnSpc>
            </a:pPr>
            <a:r>
              <a:rPr lang="en-US"/>
              <a:t>Can create an impression different from what you intend</a:t>
            </a:r>
          </a:p>
        </p:txBody>
      </p:sp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Design tips continued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Chart border</a:t>
            </a:r>
          </a:p>
          <a:p>
            <a:pPr lvl="1"/>
            <a:r>
              <a:rPr lang="en-US"/>
              <a:t>Use a border around the chart if it is inserted into a document text</a:t>
            </a:r>
          </a:p>
          <a:p>
            <a:pPr lvl="1"/>
            <a:r>
              <a:rPr lang="en-US"/>
              <a:t>Borders aren’t needed if the chart is on its own page</a:t>
            </a:r>
          </a:p>
          <a:p>
            <a:r>
              <a:rPr lang="en-US"/>
              <a:t>Match the page numbering of the main document</a:t>
            </a:r>
          </a:p>
          <a:p>
            <a:r>
              <a:rPr lang="en-US"/>
              <a:t>Arrows</a:t>
            </a:r>
          </a:p>
          <a:p>
            <a:pPr lvl="1"/>
            <a:r>
              <a:rPr lang="en-US"/>
              <a:t>Use very sparingly</a:t>
            </a:r>
          </a:p>
          <a:p>
            <a:pPr lvl="1"/>
            <a:r>
              <a:rPr lang="en-US"/>
              <a:t>They tend to add to a cluttered look</a:t>
            </a:r>
          </a:p>
        </p:txBody>
      </p:sp>
    </p:spTree>
  </p:cSld>
  <p:clrMapOvr>
    <a:masterClrMapping/>
  </p:clrMapOvr>
  <p:transition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139700"/>
            <a:ext cx="7467600" cy="850900"/>
          </a:xfrm>
          <a:noFill/>
          <a:ln/>
        </p:spPr>
        <p:txBody>
          <a:bodyPr/>
          <a:lstStyle/>
          <a:p>
            <a:r>
              <a:rPr lang="en-US"/>
              <a:t>Basic steps for building a chart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Select the range containing data and category names; it’s best if they’re contiguous</a:t>
            </a:r>
          </a:p>
          <a:p>
            <a:r>
              <a:rPr lang="en-US"/>
              <a:t>To create a chart in Excel 2000-4</a:t>
            </a:r>
          </a:p>
          <a:p>
            <a:pPr lvl="1"/>
            <a:r>
              <a:rPr lang="en-US"/>
              <a:t>Invoke the Chart Wizard</a:t>
            </a:r>
          </a:p>
          <a:p>
            <a:pPr lvl="1"/>
            <a:r>
              <a:rPr lang="en-US"/>
              <a:t>The steps guide you to setting a title, legend, series, etc</a:t>
            </a:r>
          </a:p>
          <a:p>
            <a:pPr lvl="1"/>
            <a:r>
              <a:rPr lang="en-US"/>
              <a:t>In the last dialog window, you can choose to embed the chart on any sheet, or to include it in the workbook as a new sheet</a:t>
            </a:r>
          </a:p>
          <a:p>
            <a:pPr lvl="1"/>
            <a:r>
              <a:rPr lang="en-US"/>
              <a:t>Click and drag to set size and position of the chart object</a:t>
            </a:r>
          </a:p>
          <a:p>
            <a:r>
              <a:rPr lang="en-US"/>
              <a:t>To create a chart in Excel 2007</a:t>
            </a:r>
          </a:p>
          <a:p>
            <a:pPr lvl="1"/>
            <a:r>
              <a:rPr lang="en-US"/>
              <a:t>On the Insert Ribbon, choose the chart type</a:t>
            </a:r>
          </a:p>
          <a:p>
            <a:pPr lvl="1"/>
            <a:r>
              <a:rPr lang="en-US"/>
              <a:t>After you create the basic chart type, modify it</a:t>
            </a:r>
            <a:br>
              <a:rPr lang="en-US"/>
            </a:br>
            <a:r>
              <a:rPr lang="en-US"/>
              <a:t>using ribbon tools and shortcut menus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5943600" y="4622800"/>
            <a:ext cx="304800" cy="304800"/>
          </a:xfrm>
          <a:prstGeom prst="diamond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203950" y="4572000"/>
            <a:ext cx="1276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Sales</a:t>
            </a:r>
          </a:p>
          <a:p>
            <a:r>
              <a:rPr lang="en-US"/>
              <a:t>SalesPie</a:t>
            </a:r>
          </a:p>
          <a:p>
            <a:r>
              <a:rPr lang="en-US"/>
              <a:t>Mailings</a:t>
            </a:r>
          </a:p>
          <a:p>
            <a:r>
              <a:rPr lang="en-US"/>
              <a:t>Mailings3D</a:t>
            </a:r>
          </a:p>
        </p:txBody>
      </p:sp>
    </p:spTree>
  </p:cSld>
  <p:clrMapOvr>
    <a:masterClrMapping/>
  </p:clrMapOvr>
  <p:transition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Advanced chart techniques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Remember that data format becomes the scale format</a:t>
            </a:r>
          </a:p>
          <a:p>
            <a:r>
              <a:rPr lang="en-US"/>
              <a:t>Navigate with the arrow keys</a:t>
            </a:r>
          </a:p>
          <a:p>
            <a:r>
              <a:rPr lang="en-US"/>
              <a:t>Double-click a chart feature to expose its format dialog</a:t>
            </a:r>
          </a:p>
          <a:p>
            <a:r>
              <a:rPr lang="en-US"/>
              <a:t>Use chart AutoFormats to define and save chart styles</a:t>
            </a:r>
          </a:p>
          <a:p>
            <a:r>
              <a:rPr lang="en-US"/>
              <a:t>Using names reduces chart maintenance effort</a:t>
            </a:r>
          </a:p>
          <a:p>
            <a:r>
              <a:rPr lang="en-US"/>
              <a:t>“Data Adjustment” (Prior to Excel 2007)</a:t>
            </a:r>
          </a:p>
          <a:p>
            <a:pPr lvl="1"/>
            <a:r>
              <a:rPr lang="en-US"/>
              <a:t>Command+Click on Mac</a:t>
            </a:r>
          </a:p>
          <a:p>
            <a:pPr lvl="1"/>
            <a:r>
              <a:rPr lang="en-US"/>
              <a:t>Control+Click in Windows</a:t>
            </a:r>
          </a:p>
        </p:txBody>
      </p:sp>
    </p:spTree>
  </p:cSld>
  <p:clrMapOvr>
    <a:masterClrMapping/>
  </p:clrMapOvr>
  <p:transition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152400"/>
            <a:ext cx="7035800" cy="850900"/>
          </a:xfrm>
          <a:noFill/>
          <a:ln/>
        </p:spPr>
        <p:txBody>
          <a:bodyPr/>
          <a:lstStyle/>
          <a:p>
            <a:r>
              <a:rPr lang="en-US"/>
              <a:t>The main points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Graphics are an effective means of communicating numerical relationships</a:t>
            </a:r>
          </a:p>
          <a:p>
            <a:r>
              <a:rPr lang="en-US"/>
              <a:t>Graphics are an effective means of developing your intuition about models</a:t>
            </a:r>
          </a:p>
          <a:p>
            <a:r>
              <a:rPr lang="en-US"/>
              <a:t>The Chart Wizard is the most effective way to produce a chart</a:t>
            </a:r>
          </a:p>
          <a:p>
            <a:r>
              <a:rPr lang="en-US"/>
              <a:t>Use graphics features and styles sparingly</a:t>
            </a:r>
          </a:p>
          <a:p>
            <a:pPr lvl="1"/>
            <a:r>
              <a:rPr lang="en-US"/>
              <a:t>Avoid the cluttered look</a:t>
            </a:r>
          </a:p>
          <a:p>
            <a:pPr lvl="1"/>
            <a:r>
              <a:rPr lang="en-US"/>
              <a:t>Avoid the “ransom note” effect of multiple fonts</a:t>
            </a:r>
          </a:p>
          <a:p>
            <a:r>
              <a:rPr lang="en-US"/>
              <a:t>Use links to create data tables to drive your charts — avoid copying data</a:t>
            </a:r>
          </a:p>
          <a:p>
            <a:r>
              <a:rPr lang="en-US"/>
              <a:t>Use links for attached text when that text would require maintenance</a:t>
            </a:r>
          </a:p>
          <a:p>
            <a:r>
              <a:rPr lang="en-US"/>
              <a:t>Use Excel names to reduce chart maintenance effort</a:t>
            </a:r>
          </a:p>
        </p:txBody>
      </p:sp>
    </p:spTree>
  </p:cSld>
  <p:clrMapOvr>
    <a:masterClrMapping/>
  </p:clrMapOvr>
  <p:transition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Reference readings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Jones, Gerald E. </a:t>
            </a:r>
            <a:r>
              <a:rPr lang="en-US" i="1"/>
              <a:t>How to Lie with Charts. </a:t>
            </a:r>
            <a:r>
              <a:rPr lang="en-US"/>
              <a:t>San Francisco: Sybex, 1995.</a:t>
            </a:r>
          </a:p>
          <a:p>
            <a:r>
              <a:rPr lang="en-US"/>
              <a:t>Microsoft Excel User’s Guide.</a:t>
            </a:r>
          </a:p>
          <a:p>
            <a:r>
              <a:rPr lang="en-US"/>
              <a:t>Walkenbach, John. </a:t>
            </a:r>
            <a:r>
              <a:rPr lang="en-US" i="1"/>
              <a:t>Excel 2003 Bible. </a:t>
            </a:r>
            <a:r>
              <a:rPr lang="en-US"/>
              <a:t>John Wiley &amp; Sons, 2003.</a:t>
            </a:r>
            <a:endParaRPr lang="en-US" i="1"/>
          </a:p>
          <a:p>
            <a:r>
              <a:rPr lang="en-US"/>
              <a:t>Walkenbach, John. </a:t>
            </a:r>
            <a:r>
              <a:rPr lang="en-US" i="1"/>
              <a:t>Excel 2007 Bible. </a:t>
            </a:r>
            <a:r>
              <a:rPr lang="en-US"/>
              <a:t>John Wiley &amp; Sons, 2007.</a:t>
            </a:r>
            <a:endParaRPr lang="en-US" i="1"/>
          </a:p>
          <a:p>
            <a:r>
              <a:rPr lang="en-US"/>
              <a:t>Tufte, Edward R. </a:t>
            </a:r>
            <a:r>
              <a:rPr lang="en-US" i="1"/>
              <a:t>The Visual Display of Quantitative Information</a:t>
            </a:r>
            <a:r>
              <a:rPr lang="en-US"/>
              <a:t>. Cheshire, CT: Graphics Press,  1983.</a:t>
            </a:r>
          </a:p>
          <a:p>
            <a:r>
              <a:rPr lang="en-US"/>
              <a:t>Tufte, Edward R. </a:t>
            </a:r>
            <a:r>
              <a:rPr lang="en-US" i="1"/>
              <a:t>Envisioning Information</a:t>
            </a:r>
            <a:r>
              <a:rPr lang="en-US"/>
              <a:t>. Cheshire, CT: Graphics Press, 1990.</a:t>
            </a:r>
          </a:p>
        </p:txBody>
      </p:sp>
    </p:spTree>
  </p:cSld>
  <p:clrMapOvr>
    <a:masterClrMapping/>
  </p:clrMapOvr>
  <p:transition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view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Preview of next time:</a:t>
            </a:r>
            <a:br>
              <a:rPr lang="en-US"/>
            </a:br>
            <a:r>
              <a:rPr lang="en-US"/>
              <a:t>Managing Modeling Projects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Management is like steering</a:t>
            </a:r>
          </a:p>
          <a:p>
            <a:pPr lvl="1"/>
            <a:r>
              <a:rPr lang="en-US"/>
              <a:t>Know where you are</a:t>
            </a:r>
          </a:p>
          <a:p>
            <a:pPr lvl="1"/>
            <a:r>
              <a:rPr lang="en-US"/>
              <a:t>Know where you want to go</a:t>
            </a:r>
          </a:p>
          <a:p>
            <a:pPr lvl="1"/>
            <a:r>
              <a:rPr lang="en-US"/>
              <a:t>Know what you have to do to get there</a:t>
            </a:r>
          </a:p>
          <a:p>
            <a:r>
              <a:rPr lang="en-US"/>
              <a:t>Six cultural patterns of modeling process capability</a:t>
            </a:r>
          </a:p>
          <a:p>
            <a:r>
              <a:rPr lang="en-US"/>
              <a:t>Key process areas for spreadsheet modeling</a:t>
            </a: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view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Review of last time:</a:t>
            </a:r>
            <a:br>
              <a:rPr lang="en-US"/>
            </a:br>
            <a:r>
              <a:rPr lang="en-US"/>
              <a:t>Course Project Proposals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Course project requirements</a:t>
            </a:r>
          </a:p>
          <a:p>
            <a:pPr lvl="1"/>
            <a:r>
              <a:rPr lang="en-US"/>
              <a:t>Gathering and understanding requirements are important parts of your project</a:t>
            </a:r>
          </a:p>
          <a:p>
            <a:pPr lvl="1"/>
            <a:r>
              <a:rPr lang="en-US"/>
              <a:t>Examples of requirements</a:t>
            </a:r>
          </a:p>
          <a:p>
            <a:pPr lvl="1"/>
            <a:r>
              <a:rPr lang="en-US"/>
              <a:t>How to gather requirements systematically</a:t>
            </a:r>
          </a:p>
          <a:p>
            <a:r>
              <a:rPr lang="en-US"/>
              <a:t>Course project proposals</a:t>
            </a:r>
          </a:p>
          <a:p>
            <a:r>
              <a:rPr lang="en-US"/>
              <a:t>How to merge workbooks</a:t>
            </a:r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use graphics?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Graphics includes</a:t>
            </a:r>
          </a:p>
          <a:p>
            <a:pPr lvl="1"/>
            <a:r>
              <a:rPr lang="en-US"/>
              <a:t>“Graphs” and “Charts”: graphical representation of quantitative data</a:t>
            </a:r>
          </a:p>
          <a:p>
            <a:pPr lvl="1"/>
            <a:r>
              <a:rPr lang="en-US"/>
              <a:t>Graphical formatting elements on worksheets: fonts, color, symbols, shading, etc.</a:t>
            </a:r>
          </a:p>
          <a:p>
            <a:r>
              <a:rPr lang="en-US"/>
              <a:t>Graphics help to “guide the eye” to make the worksheet or presentation easier to understand</a:t>
            </a:r>
          </a:p>
          <a:p>
            <a:r>
              <a:rPr lang="en-US"/>
              <a:t>Graphics facilitate communications</a:t>
            </a:r>
          </a:p>
          <a:p>
            <a:pPr lvl="1"/>
            <a:r>
              <a:rPr lang="en-US"/>
              <a:t>When you’re explaining a model or persuading others of its meaning</a:t>
            </a:r>
          </a:p>
          <a:p>
            <a:pPr lvl="1"/>
            <a:r>
              <a:rPr lang="en-US"/>
              <a:t>When you’re developing, maintaining, or just understanding</a:t>
            </a:r>
          </a:p>
          <a:p>
            <a:r>
              <a:rPr lang="en-US"/>
              <a:t>Graphics facilitate intuition</a:t>
            </a:r>
          </a:p>
          <a:p>
            <a:pPr lvl="1"/>
            <a:r>
              <a:rPr lang="en-US"/>
              <a:t>Understand the model</a:t>
            </a:r>
          </a:p>
          <a:p>
            <a:pPr lvl="1"/>
            <a:r>
              <a:rPr lang="en-US"/>
              <a:t>Uncover inconsistencies and errors</a:t>
            </a:r>
          </a:p>
          <a:p>
            <a:pPr lvl="1"/>
            <a:r>
              <a:rPr lang="en-US"/>
              <a:t>Uncover fundamental design errors</a:t>
            </a:r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Graphics on the worksheet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 color sparingly, but use it</a:t>
            </a:r>
          </a:p>
          <a:p>
            <a:pPr lvl="1"/>
            <a:r>
              <a:rPr lang="en-US"/>
              <a:t>Highlight significant features: user input, output, parameter blocks, …</a:t>
            </a:r>
          </a:p>
          <a:p>
            <a:pPr lvl="1"/>
            <a:r>
              <a:rPr lang="en-US"/>
              <a:t>Keep the color count low: three or four at the most</a:t>
            </a:r>
          </a:p>
          <a:p>
            <a:pPr lvl="1"/>
            <a:r>
              <a:rPr lang="en-US"/>
              <a:t>Don’t use color for design elements: row captions, column headings, …</a:t>
            </a:r>
          </a:p>
          <a:p>
            <a:r>
              <a:rPr lang="en-US"/>
              <a:t>Color the backgrounds, not the text</a:t>
            </a:r>
          </a:p>
          <a:p>
            <a:pPr lvl="1"/>
            <a:r>
              <a:rPr lang="en-US"/>
              <a:t>Text color is hard to see</a:t>
            </a:r>
          </a:p>
          <a:p>
            <a:pPr lvl="1"/>
            <a:r>
              <a:rPr lang="en-US"/>
              <a:t>Background color stands out well</a:t>
            </a:r>
          </a:p>
          <a:p>
            <a:pPr lvl="1"/>
            <a:r>
              <a:rPr lang="en-US"/>
              <a:t>For presentations use dark colored backgrounds, light colored text</a:t>
            </a:r>
          </a:p>
          <a:p>
            <a:pPr lvl="1"/>
            <a:r>
              <a:rPr lang="en-US"/>
              <a:t>For print and on screen, use light backgrounds, dark text</a:t>
            </a:r>
          </a:p>
          <a:p>
            <a:r>
              <a:rPr lang="en-US"/>
              <a:t>Use graphical elements sparingly and consistently</a:t>
            </a:r>
          </a:p>
          <a:p>
            <a:pPr lvl="1"/>
            <a:r>
              <a:rPr lang="en-US"/>
              <a:t>Borders</a:t>
            </a:r>
          </a:p>
          <a:p>
            <a:pPr lvl="1"/>
            <a:r>
              <a:rPr lang="en-US"/>
              <a:t>Arrows (be careful about obstructing data)</a:t>
            </a:r>
          </a:p>
          <a:p>
            <a:pPr lvl="1"/>
            <a:r>
              <a:rPr lang="en-US"/>
              <a:t>Avoid patterns</a:t>
            </a:r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Graphical representations: The big picture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Three channels of “written” communication</a:t>
            </a:r>
          </a:p>
          <a:p>
            <a:pPr lvl="1"/>
            <a:r>
              <a:rPr lang="en-US"/>
              <a:t>Text</a:t>
            </a:r>
          </a:p>
          <a:p>
            <a:pPr lvl="1"/>
            <a:r>
              <a:rPr lang="en-US"/>
              <a:t>Tables (data, usually numeric)</a:t>
            </a:r>
          </a:p>
          <a:p>
            <a:pPr lvl="1"/>
            <a:r>
              <a:rPr lang="en-US"/>
              <a:t>Graphics</a:t>
            </a:r>
          </a:p>
          <a:p>
            <a:pPr lvl="2"/>
            <a:r>
              <a:rPr lang="en-US"/>
              <a:t>Pictorial/schematic</a:t>
            </a:r>
          </a:p>
          <a:p>
            <a:pPr lvl="2"/>
            <a:r>
              <a:rPr lang="en-US"/>
              <a:t>Data representation (charts and graphs)</a:t>
            </a:r>
          </a:p>
          <a:p>
            <a:r>
              <a:rPr lang="en-US"/>
              <a:t>New channels are under development (Multimedia)</a:t>
            </a:r>
          </a:p>
          <a:p>
            <a:pPr lvl="1"/>
            <a:r>
              <a:rPr lang="en-US"/>
              <a:t>Video</a:t>
            </a:r>
          </a:p>
          <a:p>
            <a:pPr lvl="2"/>
            <a:r>
              <a:rPr lang="en-US"/>
              <a:t>Full motion photography</a:t>
            </a:r>
          </a:p>
          <a:p>
            <a:pPr lvl="2"/>
            <a:r>
              <a:rPr lang="en-US"/>
              <a:t>Animation</a:t>
            </a:r>
          </a:p>
          <a:p>
            <a:pPr lvl="1"/>
            <a:r>
              <a:rPr lang="en-US"/>
              <a:t>Audio</a:t>
            </a:r>
          </a:p>
          <a:p>
            <a:pPr lvl="2"/>
            <a:r>
              <a:rPr lang="en-US"/>
              <a:t>Narration</a:t>
            </a:r>
          </a:p>
          <a:p>
            <a:pPr lvl="2"/>
            <a:r>
              <a:rPr lang="en-US"/>
              <a:t>Music</a:t>
            </a: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2008188"/>
            <a:ext cx="4451350" cy="294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6321425" y="2755900"/>
            <a:ext cx="911225" cy="692150"/>
          </a:xfrm>
          <a:prstGeom prst="line">
            <a:avLst/>
          </a:prstGeom>
          <a:noFill/>
          <a:ln w="12700">
            <a:solidFill>
              <a:srgbClr val="66CC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042150" y="2403475"/>
            <a:ext cx="15081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/>
              <a:t>Category Axis</a:t>
            </a:r>
          </a:p>
          <a:p>
            <a:pPr algn="ctr"/>
            <a:r>
              <a:rPr lang="en-US"/>
              <a:t>(x axis)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930525" y="1196975"/>
            <a:ext cx="12160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/>
              <a:t>Value Axis</a:t>
            </a:r>
          </a:p>
          <a:p>
            <a:pPr algn="ctr"/>
            <a:r>
              <a:rPr lang="en-US"/>
              <a:t>(y axis)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2627313" y="1581150"/>
            <a:ext cx="433387" cy="746125"/>
          </a:xfrm>
          <a:prstGeom prst="line">
            <a:avLst/>
          </a:prstGeom>
          <a:noFill/>
          <a:ln w="1270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938213" y="2568575"/>
            <a:ext cx="6762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Scale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720850" y="2779713"/>
            <a:ext cx="787400" cy="0"/>
          </a:xfrm>
          <a:prstGeom prst="line">
            <a:avLst/>
          </a:prstGeom>
          <a:noFill/>
          <a:ln w="1270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446713" y="1501775"/>
            <a:ext cx="12414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Tick Marks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5670550" y="1797050"/>
            <a:ext cx="330200" cy="1562100"/>
          </a:xfrm>
          <a:prstGeom prst="line">
            <a:avLst/>
          </a:prstGeom>
          <a:noFill/>
          <a:ln w="1270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06375" y="3051175"/>
            <a:ext cx="12033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/>
              <a:t>Major Unit</a:t>
            </a:r>
          </a:p>
          <a:p>
            <a:pPr algn="ctr"/>
            <a:r>
              <a:rPr lang="en-US"/>
              <a:t>is 0.50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504950" y="3233738"/>
            <a:ext cx="723900" cy="0"/>
          </a:xfrm>
          <a:prstGeom prst="line">
            <a:avLst/>
          </a:prstGeom>
          <a:noFill/>
          <a:ln w="1270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406400" y="5143500"/>
            <a:ext cx="226060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Grid lines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Category labels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Legend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Data markers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2489200" y="5156200"/>
            <a:ext cx="226060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Plot Area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Data series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Arrows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Chart Title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241800" y="5156200"/>
            <a:ext cx="226060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Attached text</a:t>
            </a:r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Styles of representation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09700"/>
            <a:ext cx="3873500" cy="50038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Excel’s chart types</a:t>
            </a:r>
          </a:p>
          <a:p>
            <a:pPr lvl="1"/>
            <a:r>
              <a:rPr lang="en-US"/>
              <a:t>Line family</a:t>
            </a:r>
          </a:p>
          <a:p>
            <a:pPr lvl="2"/>
            <a:r>
              <a:rPr lang="en-US"/>
              <a:t>Line</a:t>
            </a:r>
          </a:p>
          <a:p>
            <a:pPr lvl="2"/>
            <a:r>
              <a:rPr lang="en-US"/>
              <a:t>Area</a:t>
            </a:r>
          </a:p>
          <a:p>
            <a:pPr lvl="2"/>
            <a:r>
              <a:rPr lang="en-US"/>
              <a:t>3-D Line</a:t>
            </a:r>
          </a:p>
          <a:p>
            <a:pPr lvl="2"/>
            <a:r>
              <a:rPr lang="en-US"/>
              <a:t>3-D Area</a:t>
            </a:r>
          </a:p>
          <a:p>
            <a:pPr lvl="1"/>
            <a:r>
              <a:rPr lang="en-US"/>
              <a:t>Bar/Column family</a:t>
            </a:r>
          </a:p>
          <a:p>
            <a:pPr lvl="2"/>
            <a:r>
              <a:rPr lang="en-US"/>
              <a:t>Bar</a:t>
            </a:r>
          </a:p>
          <a:p>
            <a:pPr lvl="2"/>
            <a:r>
              <a:rPr lang="en-US"/>
              <a:t>Column</a:t>
            </a:r>
          </a:p>
          <a:p>
            <a:pPr lvl="2"/>
            <a:r>
              <a:rPr lang="en-US"/>
              <a:t>Stacked column</a:t>
            </a:r>
          </a:p>
          <a:p>
            <a:pPr lvl="2"/>
            <a:r>
              <a:rPr lang="en-US"/>
              <a:t>3-D Bar</a:t>
            </a:r>
          </a:p>
          <a:p>
            <a:pPr lvl="2"/>
            <a:r>
              <a:rPr lang="en-US"/>
              <a:t>3-D Column</a:t>
            </a:r>
          </a:p>
          <a:p>
            <a:pPr lvl="2"/>
            <a:r>
              <a:rPr lang="en-US"/>
              <a:t>3-D Perspective column</a:t>
            </a:r>
          </a:p>
          <a:p>
            <a:pPr lvl="2"/>
            <a:r>
              <a:rPr lang="en-US"/>
              <a:t>Cylinder/cone/pyramid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394200" y="1409700"/>
            <a:ext cx="3873500" cy="50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</a:pPr>
            <a:endParaRPr lang="en-US" sz="2400"/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Pie family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Pie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3-D Pie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Doughnut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Other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Scatter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3-D Surface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Radar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Bubble</a:t>
            </a:r>
          </a:p>
          <a:p>
            <a:pPr marL="1143000" lvl="2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Volume/Hi/Lo/Close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/>
              <a:t>Combinations</a:t>
            </a:r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152400"/>
            <a:ext cx="7035800" cy="850900"/>
          </a:xfrm>
          <a:noFill/>
          <a:ln/>
        </p:spPr>
        <p:txBody>
          <a:bodyPr/>
          <a:lstStyle/>
          <a:p>
            <a:r>
              <a:rPr lang="en-US"/>
              <a:t>When to use what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Line</a:t>
            </a:r>
          </a:p>
          <a:p>
            <a:pPr lvl="1"/>
            <a:r>
              <a:rPr lang="en-US"/>
              <a:t>Continuous categories</a:t>
            </a:r>
          </a:p>
          <a:p>
            <a:pPr lvl="1"/>
            <a:r>
              <a:rPr lang="en-US"/>
              <a:t>Time evolution</a:t>
            </a:r>
          </a:p>
          <a:p>
            <a:r>
              <a:rPr lang="en-US"/>
              <a:t>Stacked Area: time evolution of a pie chart</a:t>
            </a:r>
          </a:p>
          <a:p>
            <a:r>
              <a:rPr lang="en-US"/>
              <a:t>Bar/Column</a:t>
            </a:r>
          </a:p>
          <a:p>
            <a:pPr lvl="1"/>
            <a:r>
              <a:rPr lang="en-US"/>
              <a:t>Discrete categories (and only a few)</a:t>
            </a:r>
          </a:p>
          <a:p>
            <a:pPr lvl="1"/>
            <a:r>
              <a:rPr lang="en-US"/>
              <a:t>Unordered categories</a:t>
            </a:r>
          </a:p>
          <a:p>
            <a:r>
              <a:rPr lang="en-US"/>
              <a:t>Pie</a:t>
            </a:r>
          </a:p>
          <a:p>
            <a:pPr lvl="1"/>
            <a:r>
              <a:rPr lang="en-US"/>
              <a:t>Single data series: pie</a:t>
            </a:r>
          </a:p>
          <a:p>
            <a:pPr lvl="1"/>
            <a:r>
              <a:rPr lang="en-US"/>
              <a:t>Multiple series: doughnut</a:t>
            </a:r>
          </a:p>
          <a:p>
            <a:pPr lvl="1"/>
            <a:r>
              <a:rPr lang="en-US"/>
              <a:t>Relative sizes of categories carry all the information</a:t>
            </a:r>
          </a:p>
          <a:p>
            <a:r>
              <a:rPr lang="en-US"/>
              <a:t>Radar: Not often used in financial applications</a:t>
            </a:r>
          </a:p>
          <a:p>
            <a:r>
              <a:rPr lang="en-US"/>
              <a:t>Scatter: Correlations</a:t>
            </a:r>
          </a:p>
        </p:txBody>
      </p:sp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Effective charting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key to effective charts:</a:t>
            </a:r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  <a:p>
            <a:r>
              <a:rPr lang="en-US"/>
              <a:t>Charts are difficult to absorb</a:t>
            </a:r>
          </a:p>
          <a:p>
            <a:pPr lvl="1"/>
            <a:r>
              <a:rPr lang="en-US"/>
              <a:t>The reader needs a minute to figure it out</a:t>
            </a:r>
          </a:p>
          <a:p>
            <a:pPr lvl="1"/>
            <a:r>
              <a:rPr lang="en-US"/>
              <a:t>Make that minute painless</a:t>
            </a:r>
          </a:p>
          <a:p>
            <a:pPr lvl="1"/>
            <a:r>
              <a:rPr lang="en-US"/>
              <a:t>Guide the eye — use an uncluttered format</a:t>
            </a:r>
          </a:p>
          <a:p>
            <a:r>
              <a:rPr lang="en-US"/>
              <a:t>Avoid 3-D, perspective, gimmicks (unless you want to mislead)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562350" y="1933575"/>
            <a:ext cx="1925638" cy="627063"/>
          </a:xfrm>
          <a:prstGeom prst="rect">
            <a:avLst/>
          </a:prstGeom>
          <a:solidFill>
            <a:schemeClr val="tx1"/>
          </a:solidFill>
          <a:ln w="50800">
            <a:solidFill>
              <a:srgbClr val="99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3200">
                <a:solidFill>
                  <a:srgbClr val="000099"/>
                </a:solidFill>
              </a:rPr>
              <a:t>Simplicity</a:t>
            </a:r>
          </a:p>
        </p:txBody>
      </p:sp>
    </p:spTree>
  </p:cSld>
  <p:clrMapOvr>
    <a:masterClrMapping/>
  </p:clrMapOvr>
  <p:transition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ETINGNO" val="6"/>
</p:tagLst>
</file>

<file path=ppt/theme/theme1.xml><?xml version="1.0" encoding="utf-8"?>
<a:theme xmlns:a="http://schemas.openxmlformats.org/drawingml/2006/main" name="CSS408 Template">
  <a:themeElements>
    <a:clrScheme name="">
      <a:dk1>
        <a:srgbClr val="919191"/>
      </a:dk1>
      <a:lt1>
        <a:srgbClr val="FFFFFF"/>
      </a:lt1>
      <a:dk2>
        <a:srgbClr val="0000CC"/>
      </a:dk2>
      <a:lt2>
        <a:srgbClr val="FFFF00"/>
      </a:lt2>
      <a:accent1>
        <a:srgbClr val="618FFD"/>
      </a:accent1>
      <a:accent2>
        <a:srgbClr val="00AE00"/>
      </a:accent2>
      <a:accent3>
        <a:srgbClr val="AAAAE2"/>
      </a:accent3>
      <a:accent4>
        <a:srgbClr val="DADADA"/>
      </a:accent4>
      <a:accent5>
        <a:srgbClr val="B7C6FE"/>
      </a:accent5>
      <a:accent6>
        <a:srgbClr val="009D00"/>
      </a:accent6>
      <a:hlink>
        <a:srgbClr val="FFFF00"/>
      </a:hlink>
      <a:folHlink>
        <a:srgbClr val="CECECE"/>
      </a:folHlink>
    </a:clrScheme>
    <a:fontScheme name="CSS408 Template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6" charset="0"/>
          </a:defRPr>
        </a:defPPr>
      </a:lstStyle>
    </a:lnDef>
  </a:objectDefaults>
  <a:extraClrSchemeLst>
    <a:extraClrScheme>
      <a:clrScheme name="CSS408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S408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S408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S408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S408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S408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S408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A:CSS 408 00:Classes:CSS408 Template</Template>
  <TotalTime>475</TotalTime>
  <Pages>16</Pages>
  <Words>1214</Words>
  <Application>Microsoft Office PowerPoint</Application>
  <PresentationFormat>Letter Paper (8.5x11 in)</PresentationFormat>
  <Paragraphs>220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Times New Roman</vt:lpstr>
      <vt:lpstr>Verdana</vt:lpstr>
      <vt:lpstr>CSS408 Template</vt:lpstr>
      <vt:lpstr>Spreadsheet Models for Managers</vt:lpstr>
      <vt:lpstr>Review of last time: Course Project Proposals</vt:lpstr>
      <vt:lpstr>Why use graphics?</vt:lpstr>
      <vt:lpstr>Graphics on the worksheet</vt:lpstr>
      <vt:lpstr>Graphical representations: The big picture</vt:lpstr>
      <vt:lpstr>Terminology</vt:lpstr>
      <vt:lpstr>Styles of representation</vt:lpstr>
      <vt:lpstr>When to use what style</vt:lpstr>
      <vt:lpstr>Effective charting</vt:lpstr>
      <vt:lpstr>Design tips</vt:lpstr>
      <vt:lpstr>Design tips continued</vt:lpstr>
      <vt:lpstr>Design tips continued</vt:lpstr>
      <vt:lpstr>Design tips continued</vt:lpstr>
      <vt:lpstr>Basic steps for building a chart</vt:lpstr>
      <vt:lpstr>Advanced chart techniques</vt:lpstr>
      <vt:lpstr>The main points</vt:lpstr>
      <vt:lpstr>Reference readings</vt:lpstr>
      <vt:lpstr>Preview of next time: Managing Modeling Projects</vt:lpstr>
    </vt:vector>
  </TitlesOfParts>
  <Company>Chaco Canyon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Graphics</dc:title>
  <dc:subject>Slides for Session 6</dc:subject>
  <dc:creator>Richard Brenner Copyright © 1994-2011</dc:creator>
  <cp:keywords/>
  <dc:description/>
  <cp:lastModifiedBy>Richard Brenner</cp:lastModifiedBy>
  <cp:revision>146</cp:revision>
  <cp:lastPrinted>2007-10-23T00:17:43Z</cp:lastPrinted>
  <dcterms:created xsi:type="dcterms:W3CDTF">1995-03-12T20:41:57Z</dcterms:created>
  <dcterms:modified xsi:type="dcterms:W3CDTF">2011-07-06T19:41:01Z</dcterms:modified>
</cp:coreProperties>
</file>