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70" r:id="rId7"/>
    <p:sldId id="269" r:id="rId8"/>
    <p:sldId id="271" r:id="rId9"/>
    <p:sldId id="263" r:id="rId10"/>
    <p:sldId id="264" r:id="rId11"/>
    <p:sldId id="275" r:id="rId12"/>
    <p:sldId id="266" r:id="rId13"/>
    <p:sldId id="274" r:id="rId14"/>
    <p:sldId id="273" r:id="rId15"/>
  </p:sldIdLst>
  <p:sldSz cx="9144000" cy="6858000" type="letter"/>
  <p:notesSz cx="6858000" cy="9144000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-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000000"/>
    <a:srgbClr val="0100EB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8336" autoAdjust="0"/>
    <p:restoredTop sz="90929"/>
  </p:normalViewPr>
  <p:slideViewPr>
    <p:cSldViewPr snapToGrid="0">
      <p:cViewPr varScale="1">
        <p:scale>
          <a:sx n="56" d="100"/>
          <a:sy n="5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opyright"/>
          <p:cNvSpPr txBox="1">
            <a:spLocks noChangeArrowheads="1"/>
          </p:cNvSpPr>
          <p:nvPr/>
        </p:nvSpPr>
        <p:spPr bwMode="auto">
          <a:xfrm>
            <a:off x="304800" y="8636000"/>
            <a:ext cx="28829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/>
          <a:p>
            <a:r>
              <a:rPr lang="en-US" sz="900"/>
              <a:t>Copyright © 1994-2011 Richard Brenner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287338"/>
            <a:ext cx="174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Spreadsheet Models for Managers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230938" y="304800"/>
            <a:ext cx="3079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fld id="{F2FD0195-93E7-478F-A277-22A547C6B694}" type="slidenum">
              <a:rPr lang="en-US" sz="900"/>
              <a:pPr algn="ctr" defTabSz="868363">
                <a:lnSpc>
                  <a:spcPct val="90000"/>
                </a:lnSpc>
              </a:pPr>
              <a:t>‹#›</a:t>
            </a:fld>
            <a:endParaRPr lang="en-US" sz="9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00750" y="304800"/>
            <a:ext cx="3968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90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290584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6" name="Copyright"/>
          <p:cNvSpPr txBox="1">
            <a:spLocks noChangeArrowheads="1"/>
          </p:cNvSpPr>
          <p:nvPr/>
        </p:nvSpPr>
        <p:spPr bwMode="auto">
          <a:xfrm>
            <a:off x="428625" y="8677275"/>
            <a:ext cx="2114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Copyright © 1994-2011 Richard Brenner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" y="265113"/>
            <a:ext cx="174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/>
              <a:t>Spreadsheet Models for Managers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859463" y="228600"/>
            <a:ext cx="5921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/>
            <a:r>
              <a:rPr lang="en-US" sz="900"/>
              <a:t>Page </a:t>
            </a:r>
            <a:fld id="{8BA293D4-8C84-4B25-A891-5A131D17576C}" type="slidenum">
              <a:rPr lang="en-US" sz="900"/>
              <a:pPr algn="ctr" defTabSz="868363"/>
              <a:t>‹#›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91695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Times New Roman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53264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11544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3970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3970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4476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39700"/>
            <a:ext cx="703580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09700"/>
            <a:ext cx="8356600" cy="5054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098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0684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190003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410210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409700"/>
            <a:ext cx="4102100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97791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3285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0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95909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3446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80107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46275"/>
                <a:invGamma/>
              </a:srgbClr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42988"/>
            <a:ext cx="8636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7" name="SlideTitle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39700"/>
            <a:ext cx="70358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8" name="SlideBody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09700"/>
            <a:ext cx="8356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9" name="CourseAndSessionNumber"/>
          <p:cNvSpPr>
            <a:spLocks noChangeArrowheads="1"/>
          </p:cNvSpPr>
          <p:nvPr/>
        </p:nvSpPr>
        <p:spPr bwMode="auto">
          <a:xfrm>
            <a:off x="304800" y="6553200"/>
            <a:ext cx="50720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1000"/>
              <a:t>Spreadsheet Models for Managers:   Session  12</a:t>
            </a:r>
          </a:p>
        </p:txBody>
      </p:sp>
      <p:sp>
        <p:nvSpPr>
          <p:cNvPr id="36870" name="SessionSlideNumber"/>
          <p:cNvSpPr>
            <a:spLocks noChangeArrowheads="1"/>
          </p:cNvSpPr>
          <p:nvPr/>
        </p:nvSpPr>
        <p:spPr bwMode="auto">
          <a:xfrm>
            <a:off x="7708900" y="185738"/>
            <a:ext cx="14208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Verdana" pitchFamily="-16" charset="0"/>
              </a:rPr>
              <a:t>12/</a:t>
            </a:r>
            <a:fld id="{B6F7DDE7-53E8-4525-8BD5-316A327B50AF}" type="slidenum">
              <a:rPr lang="en-US" sz="2400" b="1">
                <a:solidFill>
                  <a:schemeClr val="hlink"/>
                </a:solidFill>
                <a:latin typeface="Verdana" pitchFamily="-16" charset="0"/>
              </a:rPr>
              <a:pPr/>
              <a:t>‹#›</a:t>
            </a:fld>
            <a:endParaRPr lang="en-US" sz="2400" b="1">
              <a:solidFill>
                <a:schemeClr val="hlink"/>
              </a:solidFill>
              <a:latin typeface="Verdana" pitchFamily="-16" charset="0"/>
            </a:endParaRPr>
          </a:p>
        </p:txBody>
      </p:sp>
      <p:sp>
        <p:nvSpPr>
          <p:cNvPr id="36871" name="Copyright"/>
          <p:cNvSpPr>
            <a:spLocks noChangeArrowheads="1"/>
          </p:cNvSpPr>
          <p:nvPr/>
        </p:nvSpPr>
        <p:spPr bwMode="auto">
          <a:xfrm>
            <a:off x="5957888" y="6535738"/>
            <a:ext cx="28813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000"/>
              <a:t>Copyright © 1994-2011 Richard Brenner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ransition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Verdana" pitchFamily="-1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Spreadsheet Models for Managers</a:t>
            </a:r>
          </a:p>
        </p:txBody>
      </p:sp>
      <p:sp>
        <p:nvSpPr>
          <p:cNvPr id="4099" name="SessionTitle"/>
          <p:cNvSpPr>
            <a:spLocks noChangeArrowheads="1"/>
          </p:cNvSpPr>
          <p:nvPr/>
        </p:nvSpPr>
        <p:spPr bwMode="auto">
          <a:xfrm>
            <a:off x="2436813" y="1371600"/>
            <a:ext cx="4194175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3600"/>
              <a:t>Session 12</a:t>
            </a:r>
          </a:p>
          <a:p>
            <a:pPr algn="ctr"/>
            <a:endParaRPr lang="en-US" sz="3600"/>
          </a:p>
          <a:p>
            <a:pPr algn="ctr"/>
            <a:r>
              <a:rPr lang="en-US" sz="4800"/>
              <a:t>Service Systems</a:t>
            </a:r>
          </a:p>
          <a:p>
            <a:pPr algn="ctr"/>
            <a:endParaRPr lang="en-US" sz="3600"/>
          </a:p>
          <a:p>
            <a:pPr algn="ctr"/>
            <a:r>
              <a:rPr lang="en-US" sz="3600"/>
              <a:t>Single-Server Queues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19400" y="4953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endParaRPr lang="en-US"/>
          </a:p>
        </p:txBody>
      </p:sp>
      <p:sp>
        <p:nvSpPr>
          <p:cNvPr id="4101" name="LastRevised"/>
          <p:cNvSpPr txBox="1">
            <a:spLocks noChangeArrowheads="1"/>
          </p:cNvSpPr>
          <p:nvPr/>
        </p:nvSpPr>
        <p:spPr bwMode="auto">
          <a:xfrm>
            <a:off x="5918200" y="6350000"/>
            <a:ext cx="28829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63500" rIns="63500" bIns="63500">
            <a:spAutoFit/>
          </a:bodyPr>
          <a:lstStyle/>
          <a:p>
            <a:pPr algn="r"/>
            <a:r>
              <a:rPr lang="en-US" sz="1000"/>
              <a:t>Last revised: July 6, 2011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Modeling waiting lines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409700"/>
            <a:ext cx="8356600" cy="5054600"/>
          </a:xfrm>
          <a:noFill/>
          <a:ln/>
        </p:spPr>
        <p:txBody>
          <a:bodyPr/>
          <a:lstStyle/>
          <a:p>
            <a:r>
              <a:rPr lang="en-US"/>
              <a:t>Critical assumptions for our model: </a:t>
            </a:r>
            <a:br>
              <a:rPr lang="en-US"/>
            </a:br>
            <a:r>
              <a:rPr lang="en-US"/>
              <a:t>For both arrival and service</a:t>
            </a:r>
          </a:p>
          <a:p>
            <a:pPr lvl="1"/>
            <a:r>
              <a:rPr lang="en-US"/>
              <a:t>Rate is constant</a:t>
            </a:r>
            <a:br>
              <a:rPr lang="en-US"/>
            </a:br>
            <a:r>
              <a:rPr lang="en-US"/>
              <a:t>There are two rates — the average arrival rate and the average service rate</a:t>
            </a:r>
          </a:p>
          <a:p>
            <a:pPr lvl="1"/>
            <a:r>
              <a:rPr lang="en-US"/>
              <a:t>Arrival events are independent (Poisson distribution)</a:t>
            </a:r>
            <a:br>
              <a:rPr lang="en-US"/>
            </a:br>
            <a:r>
              <a:rPr lang="en-US"/>
              <a:t>The fact that a customer has just arrived doesn’t make it any more or less likely that another one will. </a:t>
            </a:r>
            <a:br>
              <a:rPr lang="en-US"/>
            </a:br>
            <a:r>
              <a:rPr lang="en-US"/>
              <a:t>The fact that a customer has just been serviced doesn’t change the rate at which the next customer will be serviced.</a:t>
            </a:r>
          </a:p>
          <a:p>
            <a:pPr lvl="1"/>
            <a:r>
              <a:rPr lang="en-US"/>
              <a:t>The system is in equilibrium (the doors opened a long time ago)</a:t>
            </a:r>
          </a:p>
          <a:p>
            <a:r>
              <a:rPr lang="en-US"/>
              <a:t>Fundamental balance equation</a:t>
            </a:r>
          </a:p>
          <a:p>
            <a:r>
              <a:rPr lang="en-US"/>
              <a:t>If            = probability that there are </a:t>
            </a:r>
            <a:r>
              <a:rPr lang="en-US" i="1"/>
              <a:t>n</a:t>
            </a:r>
            <a:r>
              <a:rPr lang="en-US"/>
              <a:t> customers in the system</a:t>
            </a:r>
            <a:br>
              <a:rPr lang="en-US"/>
            </a:br>
            <a:r>
              <a:rPr lang="en-US"/>
              <a:t>Then</a:t>
            </a:r>
            <a:br>
              <a:rPr lang="en-US"/>
            </a:br>
            <a:endParaRPr lang="en-US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4845050"/>
            <a:ext cx="660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5638800"/>
            <a:ext cx="2387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measures for</a:t>
            </a:r>
            <a:br>
              <a:rPr lang="en-US"/>
            </a:br>
            <a:r>
              <a:rPr lang="en-US"/>
              <a:t>single server systems</a:t>
            </a:r>
          </a:p>
        </p:txBody>
      </p:sp>
      <p:graphicFrame>
        <p:nvGraphicFramePr>
          <p:cNvPr id="47192" name="Group 88"/>
          <p:cNvGraphicFramePr>
            <a:graphicFrameLocks noGrp="1"/>
          </p:cNvGraphicFramePr>
          <p:nvPr>
            <p:ph type="tbl" idx="1"/>
          </p:nvPr>
        </p:nvGraphicFramePr>
        <p:xfrm>
          <a:off x="334963" y="1393825"/>
          <a:ext cx="8356600" cy="5062538"/>
        </p:xfrm>
        <a:graphic>
          <a:graphicData uri="http://schemas.openxmlformats.org/drawingml/2006/table">
            <a:tbl>
              <a:tblPr/>
              <a:tblGrid>
                <a:gridCol w="4178300"/>
                <a:gridCol w="41783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Probability of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 customers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in the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Utilization of server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Probability of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&gt;k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customers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in the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Average number of customers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in the system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Average time in system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Average waiting 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Average number waiting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Average number waiting when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-16" charset="0"/>
                        </a:rPr>
                        <a:t>there is a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7924800" y="15621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12.1</a:t>
            </a:r>
          </a:p>
        </p:txBody>
      </p:sp>
      <p:graphicFrame>
        <p:nvGraphicFramePr>
          <p:cNvPr id="47170" name="Object 66"/>
          <p:cNvGraphicFramePr>
            <a:graphicFrameLocks/>
          </p:cNvGraphicFramePr>
          <p:nvPr/>
        </p:nvGraphicFramePr>
        <p:xfrm>
          <a:off x="4678363" y="1371600"/>
          <a:ext cx="1663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7" name="Equation" r:id="rId3" imgW="1676400" imgH="660400" progId="Equation.3">
                  <p:embed/>
                </p:oleObj>
              </mc:Choice>
              <mc:Fallback>
                <p:oleObj name="Equation" r:id="rId3" imgW="1676400" imgH="660400" progId="Equation.3">
                  <p:embed/>
                  <p:pic>
                    <p:nvPicPr>
                      <p:cNvPr id="0" name="Object 6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371600"/>
                        <a:ext cx="1663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73" name="Object 69"/>
          <p:cNvGraphicFramePr>
            <a:graphicFrameLocks/>
          </p:cNvGraphicFramePr>
          <p:nvPr/>
        </p:nvGraphicFramePr>
        <p:xfrm>
          <a:off x="4678363" y="2085975"/>
          <a:ext cx="55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8" name="Equation" r:id="rId5" imgW="571500" imgH="571500" progId="Equation.3">
                  <p:embed/>
                </p:oleObj>
              </mc:Choice>
              <mc:Fallback>
                <p:oleObj name="Equation" r:id="rId5" imgW="571500" imgH="571500" progId="Equation.3">
                  <p:embed/>
                  <p:pic>
                    <p:nvPicPr>
                      <p:cNvPr id="0" name="Object 6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085975"/>
                        <a:ext cx="558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7927975" y="218916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12.2</a:t>
            </a:r>
          </a:p>
        </p:txBody>
      </p:sp>
      <p:graphicFrame>
        <p:nvGraphicFramePr>
          <p:cNvPr id="47175" name="Object 71"/>
          <p:cNvGraphicFramePr>
            <a:graphicFrameLocks/>
          </p:cNvGraphicFramePr>
          <p:nvPr/>
        </p:nvGraphicFramePr>
        <p:xfrm>
          <a:off x="4678363" y="2647950"/>
          <a:ext cx="1219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9" name="Equation" r:id="rId7" imgW="1231900" imgH="660400" progId="Equation.3">
                  <p:embed/>
                </p:oleObj>
              </mc:Choice>
              <mc:Fallback>
                <p:oleObj name="Equation" r:id="rId7" imgW="1231900" imgH="660400" progId="Equation.3">
                  <p:embed/>
                  <p:pic>
                    <p:nvPicPr>
                      <p:cNvPr id="0" name="Object 7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647950"/>
                        <a:ext cx="1219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7927975" y="281781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12.3</a:t>
            </a:r>
          </a:p>
        </p:txBody>
      </p:sp>
      <p:graphicFrame>
        <p:nvGraphicFramePr>
          <p:cNvPr id="47179" name="Object 75"/>
          <p:cNvGraphicFramePr>
            <a:graphicFrameLocks/>
          </p:cNvGraphicFramePr>
          <p:nvPr/>
        </p:nvGraphicFramePr>
        <p:xfrm>
          <a:off x="4678363" y="3375025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Equation" r:id="rId9" imgW="1003300" imgH="571500" progId="Equation.3">
                  <p:embed/>
                </p:oleObj>
              </mc:Choice>
              <mc:Fallback>
                <p:oleObj name="Equation" r:id="rId9" imgW="1003300" imgH="571500" progId="Equation.3">
                  <p:embed/>
                  <p:pic>
                    <p:nvPicPr>
                      <p:cNvPr id="0" name="Object 7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3375025"/>
                        <a:ext cx="99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7927975" y="3444875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12.4</a:t>
            </a:r>
          </a:p>
        </p:txBody>
      </p:sp>
      <p:graphicFrame>
        <p:nvGraphicFramePr>
          <p:cNvPr id="47185" name="Object 81"/>
          <p:cNvGraphicFramePr>
            <a:graphicFrameLocks/>
          </p:cNvGraphicFramePr>
          <p:nvPr/>
        </p:nvGraphicFramePr>
        <p:xfrm>
          <a:off x="4678363" y="3987800"/>
          <a:ext cx="1054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1" name="Equation" r:id="rId11" imgW="1066800" imgH="558800" progId="Equation.3">
                  <p:embed/>
                </p:oleObj>
              </mc:Choice>
              <mc:Fallback>
                <p:oleObj name="Equation" r:id="rId11" imgW="1066800" imgH="558800" progId="Equation.3">
                  <p:embed/>
                  <p:pic>
                    <p:nvPicPr>
                      <p:cNvPr id="0" name="Object 8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3987800"/>
                        <a:ext cx="1054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7927975" y="4073525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12.5</a:t>
            </a:r>
          </a:p>
        </p:txBody>
      </p:sp>
      <p:graphicFrame>
        <p:nvGraphicFramePr>
          <p:cNvPr id="47189" name="Object 85"/>
          <p:cNvGraphicFramePr>
            <a:graphicFrameLocks/>
          </p:cNvGraphicFramePr>
          <p:nvPr/>
        </p:nvGraphicFramePr>
        <p:xfrm>
          <a:off x="4678363" y="4613275"/>
          <a:ext cx="1384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Equation" r:id="rId13" imgW="1397000" imgH="584200" progId="Equation.3">
                  <p:embed/>
                </p:oleObj>
              </mc:Choice>
              <mc:Fallback>
                <p:oleObj name="Equation" r:id="rId13" imgW="1397000" imgH="584200" progId="Equation.3">
                  <p:embed/>
                  <p:pic>
                    <p:nvPicPr>
                      <p:cNvPr id="0" name="Object 8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4613275"/>
                        <a:ext cx="1384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90" name="Text Box 86"/>
          <p:cNvSpPr txBox="1">
            <a:spLocks noChangeArrowheads="1"/>
          </p:cNvSpPr>
          <p:nvPr/>
        </p:nvSpPr>
        <p:spPr bwMode="auto">
          <a:xfrm>
            <a:off x="7927975" y="4700588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12.6</a:t>
            </a:r>
          </a:p>
        </p:txBody>
      </p:sp>
      <p:graphicFrame>
        <p:nvGraphicFramePr>
          <p:cNvPr id="47193" name="Object 89"/>
          <p:cNvGraphicFramePr>
            <a:graphicFrameLocks/>
          </p:cNvGraphicFramePr>
          <p:nvPr/>
        </p:nvGraphicFramePr>
        <p:xfrm>
          <a:off x="4678363" y="5251450"/>
          <a:ext cx="1320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3" name="Equation" r:id="rId15" imgW="1333500" imgH="596900" progId="Equation.3">
                  <p:embed/>
                </p:oleObj>
              </mc:Choice>
              <mc:Fallback>
                <p:oleObj name="Equation" r:id="rId15" imgW="1333500" imgH="596900" progId="Equation.3">
                  <p:embed/>
                  <p:pic>
                    <p:nvPicPr>
                      <p:cNvPr id="0" name="Object 8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5251450"/>
                        <a:ext cx="1320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94" name="Text Box 90"/>
          <p:cNvSpPr txBox="1">
            <a:spLocks noChangeArrowheads="1"/>
          </p:cNvSpPr>
          <p:nvPr/>
        </p:nvSpPr>
        <p:spPr bwMode="auto">
          <a:xfrm>
            <a:off x="7926388" y="5329238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12.7</a:t>
            </a:r>
          </a:p>
        </p:txBody>
      </p:sp>
      <p:sp>
        <p:nvSpPr>
          <p:cNvPr id="47195" name="Text Box 91"/>
          <p:cNvSpPr txBox="1">
            <a:spLocks noChangeArrowheads="1"/>
          </p:cNvSpPr>
          <p:nvPr/>
        </p:nvSpPr>
        <p:spPr bwMode="auto">
          <a:xfrm>
            <a:off x="7927975" y="5957888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0099"/>
                </a:solidFill>
              </a:rPr>
              <a:t>12.8</a:t>
            </a:r>
          </a:p>
        </p:txBody>
      </p:sp>
      <p:pic>
        <p:nvPicPr>
          <p:cNvPr id="47196" name="Picture 9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5915025"/>
            <a:ext cx="1066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314700" y="4635500"/>
            <a:ext cx="1778000" cy="736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327400" y="2946400"/>
            <a:ext cx="1778000" cy="736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Fast food drive-thru</a:t>
            </a:r>
          </a:p>
          <a:p>
            <a:pPr lvl="1"/>
            <a:r>
              <a:rPr lang="en-US"/>
              <a:t>Customers arrive at a Poisson rate of 20/hr</a:t>
            </a:r>
          </a:p>
          <a:p>
            <a:pPr lvl="1"/>
            <a:r>
              <a:rPr lang="en-US"/>
              <a:t>Service times average 2.6 minutes, exponentially distributed</a:t>
            </a:r>
          </a:p>
          <a:p>
            <a:pPr lvl="1"/>
            <a:r>
              <a:rPr lang="en-US"/>
              <a:t>How long is the average waiting line?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 lvl="1"/>
            <a:r>
              <a:rPr lang="en-US"/>
              <a:t>Excluding empty lines, what is the average line length?</a:t>
            </a:r>
          </a:p>
        </p:txBody>
      </p:sp>
      <p:graphicFrame>
        <p:nvGraphicFramePr>
          <p:cNvPr id="14340" name="Object 4"/>
          <p:cNvGraphicFramePr>
            <a:graphicFrameLocks/>
          </p:cNvGraphicFramePr>
          <p:nvPr/>
        </p:nvGraphicFramePr>
        <p:xfrm>
          <a:off x="3479800" y="2997200"/>
          <a:ext cx="151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Document" r:id="rId3" imgW="1524000" imgH="749300" progId="Word.Document.8">
                  <p:embed/>
                </p:oleObj>
              </mc:Choice>
              <mc:Fallback>
                <p:oleObj name="Document" r:id="rId3" imgW="1524000" imgH="7493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2997200"/>
                        <a:ext cx="15113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/>
          </p:cNvGraphicFramePr>
          <p:nvPr/>
        </p:nvGraphicFramePr>
        <p:xfrm>
          <a:off x="3581400" y="4686300"/>
          <a:ext cx="1308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Document" r:id="rId5" imgW="1320800" imgH="762000" progId="Word.Document.8">
                  <p:embed/>
                </p:oleObj>
              </mc:Choice>
              <mc:Fallback>
                <p:oleObj name="Document" r:id="rId5" imgW="1320800" imgH="76200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86300"/>
                        <a:ext cx="13081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6019800" y="2514600"/>
            <a:ext cx="1371600" cy="381000"/>
            <a:chOff x="3792" y="1584"/>
            <a:chExt cx="864" cy="240"/>
          </a:xfrm>
        </p:grpSpPr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3792" y="1632"/>
              <a:ext cx="192" cy="192"/>
            </a:xfrm>
            <a:prstGeom prst="diamond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3956" y="158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Example1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	Readings: Service Systems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825500" y="14351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spect="1" noChangeArrowheads="1"/>
          </p:cNvSpPr>
          <p:nvPr/>
        </p:nvSpPr>
        <p:spPr bwMode="auto">
          <a:xfrm>
            <a:off x="730250" y="1409700"/>
            <a:ext cx="4437063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endParaRPr lang="en-US" sz="200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eview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Preview of next time:</a:t>
            </a:r>
            <a:br>
              <a:rPr lang="en-US"/>
            </a:br>
            <a:r>
              <a:rPr lang="en-US"/>
              <a:t>Using Macros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Macros are small programs you write to add capability to Excel</a:t>
            </a:r>
          </a:p>
          <a:p>
            <a:pPr lvl="1"/>
            <a:r>
              <a:rPr lang="en-US"/>
              <a:t>Command macros change the environment</a:t>
            </a:r>
          </a:p>
          <a:p>
            <a:pPr lvl="1"/>
            <a:r>
              <a:rPr lang="en-US"/>
              <a:t>Function macros compute and return values</a:t>
            </a:r>
          </a:p>
          <a:p>
            <a:r>
              <a:rPr lang="en-US"/>
              <a:t>Language: Visual Basic for Applications (VBA)</a:t>
            </a:r>
          </a:p>
          <a:p>
            <a:r>
              <a:rPr lang="en-US"/>
              <a:t>VBA Macros reside in modules</a:t>
            </a:r>
          </a:p>
          <a:p>
            <a:r>
              <a:rPr lang="en-US"/>
              <a:t>Function macros simplify worksheets (but they require sophistication)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view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Review of last time:</a:t>
            </a:r>
            <a:br>
              <a:rPr lang="en-US"/>
            </a:br>
            <a:r>
              <a:rPr lang="en-US"/>
              <a:t>Inventory Modeling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Inventory modeling is one example of capacity problem</a:t>
            </a:r>
          </a:p>
          <a:p>
            <a:r>
              <a:rPr lang="en-US"/>
              <a:t>Inventory is especially important in businesses that deal in materials, and most especially when interest rates are high</a:t>
            </a:r>
          </a:p>
          <a:p>
            <a:r>
              <a:rPr lang="en-US"/>
              <a:t>Cost factors associated with inventory include interest expense, ordering cost, space, shrinkage and other holding costs</a:t>
            </a:r>
          </a:p>
          <a:p>
            <a:r>
              <a:rPr lang="en-US"/>
              <a:t>When demand is constant, we can define an Economic Order Quantity (EOQ)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Service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Service system: a service facility containing servers, customer entry and exit facilities, and a waiting facility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Bank tellers/waiting line</a:t>
            </a:r>
          </a:p>
          <a:p>
            <a:pPr lvl="1"/>
            <a:r>
              <a:rPr lang="en-US"/>
              <a:t>Airline passenger check-in/waiting line</a:t>
            </a:r>
          </a:p>
          <a:p>
            <a:pPr lvl="1"/>
            <a:r>
              <a:rPr lang="en-US"/>
              <a:t>Cafeteria</a:t>
            </a:r>
          </a:p>
          <a:p>
            <a:pPr lvl="1"/>
            <a:r>
              <a:rPr lang="en-US"/>
              <a:t>Hospital emergency room</a:t>
            </a:r>
          </a:p>
          <a:p>
            <a:pPr lvl="1"/>
            <a:r>
              <a:rPr lang="en-US"/>
              <a:t>Supermarket checkouts</a:t>
            </a:r>
          </a:p>
          <a:p>
            <a:pPr lvl="1"/>
            <a:r>
              <a:rPr lang="en-US"/>
              <a:t>Airport runway</a:t>
            </a:r>
          </a:p>
          <a:p>
            <a:pPr lvl="1"/>
            <a:r>
              <a:rPr lang="en-US"/>
              <a:t>Highway toll booths</a:t>
            </a:r>
          </a:p>
          <a:p>
            <a:pPr lvl="1"/>
            <a:r>
              <a:rPr lang="en-US"/>
              <a:t>Elevators</a:t>
            </a:r>
          </a:p>
          <a:p>
            <a:pPr lvl="1"/>
            <a:r>
              <a:rPr lang="en-US"/>
              <a:t>Telephone system (PBX)</a:t>
            </a:r>
          </a:p>
          <a:p>
            <a:pPr lvl="1"/>
            <a:r>
              <a:rPr lang="en-US"/>
              <a:t>Gas pumps</a:t>
            </a:r>
          </a:p>
          <a:p>
            <a:pPr lvl="1"/>
            <a:r>
              <a:rPr lang="en-US"/>
              <a:t>Tennis courts at health club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Service system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Source population: where customers come from</a:t>
            </a:r>
          </a:p>
          <a:p>
            <a:pPr lvl="1"/>
            <a:r>
              <a:rPr lang="en-US"/>
              <a:t>Finite (aircraft to be serviced on a carrier)</a:t>
            </a:r>
          </a:p>
          <a:p>
            <a:pPr lvl="1"/>
            <a:r>
              <a:rPr lang="en-US"/>
              <a:t>Infinite, or effectively infinite (Customers for a fast-food outlet)</a:t>
            </a:r>
          </a:p>
          <a:p>
            <a:pPr lvl="1"/>
            <a:r>
              <a:rPr lang="en-US"/>
              <a:t>We deal only with infinite populations</a:t>
            </a:r>
          </a:p>
          <a:p>
            <a:r>
              <a:rPr lang="en-US"/>
              <a:t>Arrival mechanism: how customers enter the service line</a:t>
            </a:r>
          </a:p>
          <a:p>
            <a:pPr lvl="1"/>
            <a:r>
              <a:rPr lang="en-US"/>
              <a:t>Place in line</a:t>
            </a:r>
          </a:p>
          <a:p>
            <a:pPr lvl="1"/>
            <a:r>
              <a:rPr lang="en-US"/>
              <a:t>Take a number</a:t>
            </a:r>
          </a:p>
          <a:p>
            <a:r>
              <a:rPr lang="en-US"/>
              <a:t>Waiting line or lines: facility for storing customers</a:t>
            </a:r>
          </a:p>
          <a:p>
            <a:r>
              <a:rPr lang="en-US"/>
              <a:t>Selection for service: process for selecting next customer</a:t>
            </a:r>
          </a:p>
          <a:p>
            <a:pPr lvl="1"/>
            <a:r>
              <a:rPr lang="en-US"/>
              <a:t>FIFO</a:t>
            </a:r>
          </a:p>
          <a:p>
            <a:pPr lvl="1"/>
            <a:r>
              <a:rPr lang="en-US"/>
              <a:t>Priority (jump to head of line)</a:t>
            </a:r>
          </a:p>
          <a:p>
            <a:pPr lvl="1"/>
            <a:r>
              <a:rPr lang="en-US"/>
              <a:t>Preemptive priority (interrupt customer being served)</a:t>
            </a:r>
          </a:p>
          <a:p>
            <a:r>
              <a:rPr lang="en-US"/>
              <a:t>Departure: process for customer exit after service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Arrival characteristics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Mean arrival rate is constant</a:t>
            </a:r>
          </a:p>
          <a:p>
            <a:r>
              <a:rPr lang="en-US"/>
              <a:t>Arrival distribution: statistical distribution of arrival times</a:t>
            </a:r>
          </a:p>
          <a:p>
            <a:pPr lvl="1"/>
            <a:r>
              <a:rPr lang="en-US"/>
              <a:t>Batch (e.g., arriving passengers)</a:t>
            </a:r>
          </a:p>
          <a:p>
            <a:pPr lvl="1"/>
            <a:r>
              <a:rPr lang="en-US"/>
              <a:t>Random</a:t>
            </a:r>
          </a:p>
          <a:p>
            <a:pPr lvl="2"/>
            <a:r>
              <a:rPr lang="en-US"/>
              <a:t>Statistical distribution</a:t>
            </a:r>
          </a:p>
          <a:p>
            <a:pPr lvl="2"/>
            <a:r>
              <a:rPr lang="en-US"/>
              <a:t>If arrivals are independent, we model them by Poisson distribution</a:t>
            </a:r>
          </a:p>
          <a:p>
            <a:r>
              <a:rPr lang="en-US"/>
              <a:t>Arrival management</a:t>
            </a:r>
          </a:p>
          <a:p>
            <a:pPr lvl="1"/>
            <a:r>
              <a:rPr lang="en-US"/>
              <a:t>Often arrivals cannot be controlled</a:t>
            </a:r>
          </a:p>
          <a:p>
            <a:pPr lvl="1"/>
            <a:r>
              <a:rPr lang="en-US"/>
              <a:t>Control strategies are used to reduce maximum required server capacity</a:t>
            </a:r>
          </a:p>
          <a:p>
            <a:pPr lvl="2"/>
            <a:r>
              <a:rPr lang="en-US"/>
              <a:t>Appointments/scheduling</a:t>
            </a:r>
          </a:p>
          <a:p>
            <a:pPr lvl="2"/>
            <a:r>
              <a:rPr lang="en-US"/>
              <a:t>Off-peak pricing discount</a:t>
            </a:r>
          </a:p>
          <a:p>
            <a:pPr lvl="2"/>
            <a:r>
              <a:rPr lang="en-US"/>
              <a:t>Peak pricing surcharge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Poisson distribution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143000" y="1828800"/>
          <a:ext cx="7037388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Worksheet" r:id="rId3" imgW="7035800" imgH="4368800" progId="Excel.Sheet.8">
                  <p:embed/>
                </p:oleObj>
              </mc:Choice>
              <mc:Fallback>
                <p:oleObj name="Worksheet" r:id="rId3" imgW="7035800" imgH="43688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7037388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200400" y="2590800"/>
            <a:ext cx="30035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solidFill>
                  <a:srgbClr val="000099"/>
                </a:solidFill>
                <a:latin typeface="Arial" charset="0"/>
              </a:rPr>
              <a:t>Probability of 5</a:t>
            </a:r>
            <a:r>
              <a:rPr lang="en-US" sz="16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600">
                <a:solidFill>
                  <a:srgbClr val="000099"/>
                </a:solidFill>
                <a:latin typeface="Arial" charset="0"/>
              </a:rPr>
              <a:t>arrivals in time t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268788" y="2987675"/>
            <a:ext cx="0" cy="1955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315200" y="2514600"/>
            <a:ext cx="427038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Symbol" pitchFamily="-16" charset="2"/>
              </a:rPr>
              <a:t></a:t>
            </a:r>
            <a:r>
              <a:rPr lang="en-US">
                <a:solidFill>
                  <a:srgbClr val="000099"/>
                </a:solidFill>
              </a:rPr>
              <a:t> t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Departure characteristics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 service time is constant</a:t>
            </a:r>
          </a:p>
          <a:p>
            <a:r>
              <a:rPr lang="en-US"/>
              <a:t>Distribution of service times</a:t>
            </a:r>
          </a:p>
          <a:p>
            <a:pPr lvl="1"/>
            <a:r>
              <a:rPr lang="en-US"/>
              <a:t>Random</a:t>
            </a:r>
          </a:p>
          <a:p>
            <a:pPr lvl="2"/>
            <a:r>
              <a:rPr lang="en-US"/>
              <a:t>Statistical distribution</a:t>
            </a:r>
          </a:p>
          <a:p>
            <a:pPr lvl="2"/>
            <a:r>
              <a:rPr lang="en-US"/>
              <a:t>If service times are independent we model them as the interarrival times of a Poisson Distribution (Exponential Distribution)</a:t>
            </a:r>
          </a:p>
          <a:p>
            <a:r>
              <a:rPr lang="en-US"/>
              <a:t>Departure management</a:t>
            </a:r>
          </a:p>
          <a:p>
            <a:pPr lvl="1"/>
            <a:r>
              <a:rPr lang="en-US"/>
              <a:t>As soon as a customer is serviced, they instantly depart</a:t>
            </a:r>
          </a:p>
          <a:p>
            <a:pPr lvl="1"/>
            <a:r>
              <a:rPr lang="en-US"/>
              <a:t>Inventory security problem</a:t>
            </a:r>
          </a:p>
          <a:p>
            <a:pPr lvl="2"/>
            <a:r>
              <a:rPr lang="en-US"/>
              <a:t>Movie theater: separate doors for exit to prohibit multiple viewings</a:t>
            </a:r>
          </a:p>
          <a:p>
            <a:pPr lvl="2"/>
            <a:r>
              <a:rPr lang="en-US"/>
              <a:t>Supermarkets</a:t>
            </a:r>
          </a:p>
          <a:p>
            <a:pPr lvl="3"/>
            <a:r>
              <a:rPr lang="en-US"/>
              <a:t>Can’t get out without going through a checkout</a:t>
            </a:r>
          </a:p>
          <a:p>
            <a:pPr lvl="3"/>
            <a:r>
              <a:rPr lang="en-US"/>
              <a:t>Must leave after checkout</a:t>
            </a:r>
          </a:p>
          <a:p>
            <a:pPr lvl="2"/>
            <a:r>
              <a:rPr lang="en-US"/>
              <a:t>Airline check-in: no restrictions on departure after service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371600" y="1752600"/>
          <a:ext cx="6503988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Worksheet" r:id="rId3" imgW="6502400" imgH="4279900" progId="Excel.Sheet.8">
                  <p:embed/>
                </p:oleObj>
              </mc:Choice>
              <mc:Fallback>
                <p:oleObj name="Worksheet" r:id="rId3" imgW="6502400" imgH="42799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6503988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4064000" y="6197600"/>
            <a:ext cx="1371600" cy="381000"/>
            <a:chOff x="3792" y="1584"/>
            <a:chExt cx="864" cy="240"/>
          </a:xfrm>
        </p:grpSpPr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>
              <a:off x="3792" y="1632"/>
              <a:ext cx="192" cy="192"/>
            </a:xfrm>
            <a:prstGeom prst="diamond">
              <a:avLst/>
            </a:prstGeom>
            <a:solidFill>
              <a:srgbClr val="0000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3956" y="1584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E5"/>
                  </a:solidFill>
                </a:rPr>
                <a:t>Example2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Service facility properties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Service can have stages — single-stage or multistage</a:t>
            </a:r>
          </a:p>
          <a:p>
            <a:pPr lvl="1">
              <a:buFontTx/>
              <a:buNone/>
            </a:pPr>
            <a:r>
              <a:rPr lang="en-US"/>
              <a:t>Examples</a:t>
            </a:r>
          </a:p>
          <a:p>
            <a:pPr lvl="2"/>
            <a:r>
              <a:rPr lang="en-US"/>
              <a:t>Airport check-in (without kiosk) is single-stage,</a:t>
            </a:r>
            <a:br>
              <a:rPr lang="en-US"/>
            </a:br>
            <a:r>
              <a:rPr lang="en-US"/>
              <a:t>but the passenger terminal is multistage</a:t>
            </a:r>
          </a:p>
          <a:p>
            <a:pPr lvl="2"/>
            <a:r>
              <a:rPr lang="en-US"/>
              <a:t>Cafeterias are usually multistage, banks usually single-stage</a:t>
            </a:r>
          </a:p>
          <a:p>
            <a:r>
              <a:rPr lang="en-US"/>
              <a:t>Parallelism</a:t>
            </a:r>
          </a:p>
          <a:p>
            <a:pPr lvl="1"/>
            <a:r>
              <a:rPr lang="en-US"/>
              <a:t>In servers</a:t>
            </a:r>
          </a:p>
          <a:p>
            <a:pPr lvl="1"/>
            <a:r>
              <a:rPr lang="en-US"/>
              <a:t>In waiting area</a:t>
            </a:r>
          </a:p>
          <a:p>
            <a:r>
              <a:rPr lang="en-US"/>
              <a:t>Hybrid</a:t>
            </a:r>
          </a:p>
          <a:p>
            <a:pPr lvl="1"/>
            <a:r>
              <a:rPr lang="en-US"/>
              <a:t>Tandem toll both is single-stage, single line, multi-server, but the two servers interact</a:t>
            </a:r>
          </a:p>
        </p:txBody>
      </p:sp>
    </p:spTree>
  </p:cSld>
  <p:clrMapOvr>
    <a:masterClrMapping/>
  </p:clrMapOvr>
  <p:transition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O" val="12"/>
</p:tagLst>
</file>

<file path=ppt/theme/theme1.xml><?xml version="1.0" encoding="utf-8"?>
<a:theme xmlns:a="http://schemas.openxmlformats.org/drawingml/2006/main" name="CSS408 Template">
  <a:themeElements>
    <a:clrScheme name="">
      <a:dk1>
        <a:srgbClr val="919191"/>
      </a:dk1>
      <a:lt1>
        <a:srgbClr val="FFFFFF"/>
      </a:lt1>
      <a:dk2>
        <a:srgbClr val="0000CC"/>
      </a:dk2>
      <a:lt2>
        <a:srgbClr val="FFFF00"/>
      </a:lt2>
      <a:accent1>
        <a:srgbClr val="618FFD"/>
      </a:accent1>
      <a:accent2>
        <a:srgbClr val="00AE00"/>
      </a:accent2>
      <a:accent3>
        <a:srgbClr val="AAAAE2"/>
      </a:accent3>
      <a:accent4>
        <a:srgbClr val="DADADA"/>
      </a:accent4>
      <a:accent5>
        <a:srgbClr val="B7C6FE"/>
      </a:accent5>
      <a:accent6>
        <a:srgbClr val="009D00"/>
      </a:accent6>
      <a:hlink>
        <a:srgbClr val="FFFF00"/>
      </a:hlink>
      <a:folHlink>
        <a:srgbClr val="CECECE"/>
      </a:folHlink>
    </a:clrScheme>
    <a:fontScheme name="CSS408 Template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6" charset="0"/>
          </a:defRPr>
        </a:defPPr>
      </a:lstStyle>
    </a:lnDef>
  </a:objectDefaults>
  <a:extraClrSchemeLst>
    <a:extraClrScheme>
      <a:clrScheme name="CSS408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S408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S408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S:CSS 408 00:Classes:CSS408 Template</Template>
  <TotalTime>1862</TotalTime>
  <Pages>11</Pages>
  <Words>542</Words>
  <Application>Microsoft Office PowerPoint</Application>
  <PresentationFormat>Letter Paper (8.5x11 in)</PresentationFormat>
  <Paragraphs>122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Verdana</vt:lpstr>
      <vt:lpstr>Arial</vt:lpstr>
      <vt:lpstr>Symbol</vt:lpstr>
      <vt:lpstr>CSS408 Template</vt:lpstr>
      <vt:lpstr>Microsoft Excel Worksheet</vt:lpstr>
      <vt:lpstr>Microsoft Equation</vt:lpstr>
      <vt:lpstr>Microsoft Word Document</vt:lpstr>
      <vt:lpstr>Spreadsheet Models for Managers</vt:lpstr>
      <vt:lpstr>Review of last time: Inventory Modeling</vt:lpstr>
      <vt:lpstr>Service systems</vt:lpstr>
      <vt:lpstr>Service system components</vt:lpstr>
      <vt:lpstr>Arrival characteristics</vt:lpstr>
      <vt:lpstr>Poisson distribution</vt:lpstr>
      <vt:lpstr>Departure characteristics</vt:lpstr>
      <vt:lpstr>Exponential distribution</vt:lpstr>
      <vt:lpstr>Service facility properties</vt:lpstr>
      <vt:lpstr>Modeling waiting lines</vt:lpstr>
      <vt:lpstr>Performance measures for single server systems</vt:lpstr>
      <vt:lpstr>Example</vt:lpstr>
      <vt:lpstr>Readings</vt:lpstr>
      <vt:lpstr>Preview of next time: Using Macros I</vt:lpstr>
    </vt:vector>
  </TitlesOfParts>
  <Company>Chaco Canyon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Systems</dc:title>
  <dc:subject>Slides for Session 12</dc:subject>
  <dc:creator>Richard Brenner Copyright © 1994-2011</dc:creator>
  <cp:keywords/>
  <dc:description/>
  <cp:lastModifiedBy>Richard Brenner</cp:lastModifiedBy>
  <cp:revision>130</cp:revision>
  <cp:lastPrinted>2010-05-10T11:12:43Z</cp:lastPrinted>
  <dcterms:created xsi:type="dcterms:W3CDTF">1995-03-12T20:43:27Z</dcterms:created>
  <dcterms:modified xsi:type="dcterms:W3CDTF">2011-07-06T19:41:09Z</dcterms:modified>
</cp:coreProperties>
</file>