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33"/>
  </p:notesMasterIdLst>
  <p:handoutMasterIdLst>
    <p:handoutMasterId r:id="rId34"/>
  </p:handoutMasterIdLst>
  <p:sldIdLst>
    <p:sldId id="256" r:id="rId2"/>
    <p:sldId id="258" r:id="rId3"/>
    <p:sldId id="259" r:id="rId4"/>
    <p:sldId id="299" r:id="rId5"/>
    <p:sldId id="262" r:id="rId6"/>
    <p:sldId id="263" r:id="rId7"/>
    <p:sldId id="298" r:id="rId8"/>
    <p:sldId id="261" r:id="rId9"/>
    <p:sldId id="279" r:id="rId10"/>
    <p:sldId id="307" r:id="rId11"/>
    <p:sldId id="300" r:id="rId12"/>
    <p:sldId id="308" r:id="rId13"/>
    <p:sldId id="291" r:id="rId14"/>
    <p:sldId id="309" r:id="rId15"/>
    <p:sldId id="302" r:id="rId16"/>
    <p:sldId id="303" r:id="rId17"/>
    <p:sldId id="301" r:id="rId18"/>
    <p:sldId id="280" r:id="rId19"/>
    <p:sldId id="281" r:id="rId20"/>
    <p:sldId id="289" r:id="rId21"/>
    <p:sldId id="304" r:id="rId22"/>
    <p:sldId id="305" r:id="rId23"/>
    <p:sldId id="297" r:id="rId24"/>
    <p:sldId id="286" r:id="rId25"/>
    <p:sldId id="306" r:id="rId26"/>
    <p:sldId id="282" r:id="rId27"/>
    <p:sldId id="284" r:id="rId28"/>
    <p:sldId id="285" r:id="rId29"/>
    <p:sldId id="275" r:id="rId30"/>
    <p:sldId id="277" r:id="rId31"/>
    <p:sldId id="310" r:id="rId32"/>
  </p:sldIdLst>
  <p:sldSz cx="9144000" cy="6858000" type="letter"/>
  <p:notesSz cx="6858000" cy="9144000"/>
  <p:custDataLst>
    <p:tags r:id="rId35"/>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6" charset="0"/>
        <a:ea typeface="+mn-ea"/>
        <a:cs typeface="+mn-cs"/>
      </a:defRPr>
    </a:lvl5pPr>
    <a:lvl6pPr marL="2286000" algn="l" defTabSz="914400" rtl="0" eaLnBrk="1" latinLnBrk="0" hangingPunct="1">
      <a:defRPr kern="1200">
        <a:solidFill>
          <a:schemeClr val="tx1"/>
        </a:solidFill>
        <a:latin typeface="Times New Roman" pitchFamily="-16" charset="0"/>
        <a:ea typeface="+mn-ea"/>
        <a:cs typeface="+mn-cs"/>
      </a:defRPr>
    </a:lvl6pPr>
    <a:lvl7pPr marL="2743200" algn="l" defTabSz="914400" rtl="0" eaLnBrk="1" latinLnBrk="0" hangingPunct="1">
      <a:defRPr kern="1200">
        <a:solidFill>
          <a:schemeClr val="tx1"/>
        </a:solidFill>
        <a:latin typeface="Times New Roman" pitchFamily="-16" charset="0"/>
        <a:ea typeface="+mn-ea"/>
        <a:cs typeface="+mn-cs"/>
      </a:defRPr>
    </a:lvl7pPr>
    <a:lvl8pPr marL="3200400" algn="l" defTabSz="914400" rtl="0" eaLnBrk="1" latinLnBrk="0" hangingPunct="1">
      <a:defRPr kern="1200">
        <a:solidFill>
          <a:schemeClr val="tx1"/>
        </a:solidFill>
        <a:latin typeface="Times New Roman" pitchFamily="-16" charset="0"/>
        <a:ea typeface="+mn-ea"/>
        <a:cs typeface="+mn-cs"/>
      </a:defRPr>
    </a:lvl8pPr>
    <a:lvl9pPr marL="3657600" algn="l" defTabSz="914400" rtl="0" eaLnBrk="1" latinLnBrk="0" hangingPunct="1">
      <a:defRPr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a:srgbClr val="99FFFF"/>
    <a:srgbClr val="000099"/>
    <a:srgbClr val="000066"/>
    <a:srgbClr val="000000"/>
    <a:srgbClr val="0001D0"/>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5671" autoAdjust="0"/>
    <p:restoredTop sz="90929"/>
  </p:normalViewPr>
  <p:slideViewPr>
    <p:cSldViewPr snapToGrid="0">
      <p:cViewPr varScale="1">
        <p:scale>
          <a:sx n="55" d="100"/>
          <a:sy n="55" d="100"/>
        </p:scale>
        <p:origin x="-12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1" d="100"/>
          <a:sy n="91" d="100"/>
        </p:scale>
        <p:origin x="-183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Copyright"/>
          <p:cNvSpPr txBox="1">
            <a:spLocks noChangeArrowheads="1"/>
          </p:cNvSpPr>
          <p:nvPr/>
        </p:nvSpPr>
        <p:spPr bwMode="auto">
          <a:xfrm>
            <a:off x="304800" y="8636000"/>
            <a:ext cx="2882900" cy="2635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spAutoFit/>
          </a:bodyPr>
          <a:lstStyle/>
          <a:p>
            <a:r>
              <a:rPr lang="en-US" sz="900"/>
              <a:t>Copyright © 1994-2011 Richard Brenner</a:t>
            </a:r>
          </a:p>
        </p:txBody>
      </p:sp>
      <p:sp>
        <p:nvSpPr>
          <p:cNvPr id="3078" name="Text Box 6"/>
          <p:cNvSpPr txBox="1">
            <a:spLocks noChangeArrowheads="1"/>
          </p:cNvSpPr>
          <p:nvPr/>
        </p:nvSpPr>
        <p:spPr bwMode="auto">
          <a:xfrm>
            <a:off x="457200" y="287338"/>
            <a:ext cx="1749425"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Spreadsheet Models for Managers</a:t>
            </a:r>
          </a:p>
        </p:txBody>
      </p:sp>
      <p:sp>
        <p:nvSpPr>
          <p:cNvPr id="3079" name="Rectangle 7"/>
          <p:cNvSpPr>
            <a:spLocks noChangeArrowheads="1"/>
          </p:cNvSpPr>
          <p:nvPr/>
        </p:nvSpPr>
        <p:spPr bwMode="auto">
          <a:xfrm>
            <a:off x="6230938" y="304800"/>
            <a:ext cx="307975" cy="211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lnSpc>
                <a:spcPct val="90000"/>
              </a:lnSpc>
            </a:pPr>
            <a:fld id="{15D572FE-29A7-4D20-B9D2-13B99DF7D361}" type="slidenum">
              <a:rPr lang="en-US" sz="900"/>
              <a:pPr algn="ctr" defTabSz="868363">
                <a:lnSpc>
                  <a:spcPct val="90000"/>
                </a:lnSpc>
              </a:pPr>
              <a:t>‹#›</a:t>
            </a:fld>
            <a:endParaRPr lang="en-US" sz="900"/>
          </a:p>
        </p:txBody>
      </p:sp>
      <p:sp>
        <p:nvSpPr>
          <p:cNvPr id="3080" name="Rectangle 8"/>
          <p:cNvSpPr>
            <a:spLocks noChangeArrowheads="1"/>
          </p:cNvSpPr>
          <p:nvPr/>
        </p:nvSpPr>
        <p:spPr bwMode="auto">
          <a:xfrm>
            <a:off x="6000750" y="304800"/>
            <a:ext cx="396875" cy="211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lnSpc>
                <a:spcPct val="90000"/>
              </a:lnSpc>
            </a:pPr>
            <a:r>
              <a:rPr lang="en-US" sz="900"/>
              <a:t>Page</a:t>
            </a:r>
          </a:p>
        </p:txBody>
      </p:sp>
    </p:spTree>
    <p:extLst>
      <p:ext uri="{BB962C8B-B14F-4D97-AF65-F5344CB8AC3E}">
        <p14:creationId xmlns:p14="http://schemas.microsoft.com/office/powerpoint/2010/main" val="896304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6"/>
          <p:cNvSpPr>
            <a:spLocks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8" name="Copyright"/>
          <p:cNvSpPr txBox="1">
            <a:spLocks noChangeArrowheads="1"/>
          </p:cNvSpPr>
          <p:nvPr/>
        </p:nvSpPr>
        <p:spPr bwMode="auto">
          <a:xfrm>
            <a:off x="428625" y="8677275"/>
            <a:ext cx="2114550"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Copyright © 1994-2011 Richard Brenner</a:t>
            </a:r>
          </a:p>
        </p:txBody>
      </p:sp>
      <p:sp>
        <p:nvSpPr>
          <p:cNvPr id="2059" name="Text Box 11"/>
          <p:cNvSpPr txBox="1">
            <a:spLocks noChangeArrowheads="1"/>
          </p:cNvSpPr>
          <p:nvPr/>
        </p:nvSpPr>
        <p:spPr bwMode="auto">
          <a:xfrm>
            <a:off x="457200" y="265113"/>
            <a:ext cx="1749425"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Spreadsheet Models for Managers</a:t>
            </a:r>
          </a:p>
        </p:txBody>
      </p:sp>
      <p:sp>
        <p:nvSpPr>
          <p:cNvPr id="2060" name="Rectangle 12"/>
          <p:cNvSpPr>
            <a:spLocks noChangeArrowheads="1"/>
          </p:cNvSpPr>
          <p:nvPr/>
        </p:nvSpPr>
        <p:spPr bwMode="auto">
          <a:xfrm>
            <a:off x="5859463" y="228600"/>
            <a:ext cx="592137" cy="2254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r>
              <a:rPr lang="en-US" sz="900"/>
              <a:t>Page </a:t>
            </a:r>
            <a:fld id="{CA937FD1-07B5-4EDE-B017-BFDBCD584F6F}" type="slidenum">
              <a:rPr lang="en-US" sz="900"/>
              <a:pPr algn="ctr" defTabSz="868363"/>
              <a:t>‹#›</a:t>
            </a:fld>
            <a:endParaRPr lang="en-US" sz="900"/>
          </a:p>
        </p:txBody>
      </p:sp>
    </p:spTree>
    <p:extLst>
      <p:ext uri="{BB962C8B-B14F-4D97-AF65-F5344CB8AC3E}">
        <p14:creationId xmlns:p14="http://schemas.microsoft.com/office/powerpoint/2010/main" val="354431455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1pPr>
    <a:lvl2pPr marL="4572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2pPr>
    <a:lvl3pPr marL="9144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3pPr>
    <a:lvl4pPr marL="13716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4pPr>
    <a:lvl5pPr marL="18288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87151792"/>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6526744"/>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397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397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881718"/>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7034088"/>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22138060"/>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09700"/>
            <a:ext cx="4102100"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09700"/>
            <a:ext cx="4102100"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2029416"/>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6092791"/>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81785622"/>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958104"/>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9934220"/>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3542625"/>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2888" y="1042988"/>
            <a:ext cx="8636000" cy="11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7" name="SlideTitle"/>
          <p:cNvSpPr>
            <a:spLocks noGrp="1" noChangeArrowheads="1"/>
          </p:cNvSpPr>
          <p:nvPr>
            <p:ph type="title"/>
          </p:nvPr>
        </p:nvSpPr>
        <p:spPr bwMode="auto">
          <a:xfrm>
            <a:off x="279400" y="139700"/>
            <a:ext cx="7035800" cy="8509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67588" name="SlideBody"/>
          <p:cNvSpPr>
            <a:spLocks noGrp="1" noChangeArrowheads="1"/>
          </p:cNvSpPr>
          <p:nvPr>
            <p:ph type="body" idx="1"/>
          </p:nvPr>
        </p:nvSpPr>
        <p:spPr bwMode="auto">
          <a:xfrm>
            <a:off x="381000" y="1409700"/>
            <a:ext cx="8356600" cy="5054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9" name="CourseAndSessionNumber"/>
          <p:cNvSpPr>
            <a:spLocks noChangeArrowheads="1"/>
          </p:cNvSpPr>
          <p:nvPr/>
        </p:nvSpPr>
        <p:spPr bwMode="auto">
          <a:xfrm>
            <a:off x="304800" y="6553200"/>
            <a:ext cx="5072063" cy="241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1000"/>
              <a:t>Spreadsheet Models for Managers:   Session  13</a:t>
            </a:r>
          </a:p>
        </p:txBody>
      </p:sp>
      <p:sp>
        <p:nvSpPr>
          <p:cNvPr id="67590" name="SessionSlideNumber"/>
          <p:cNvSpPr>
            <a:spLocks noChangeArrowheads="1"/>
          </p:cNvSpPr>
          <p:nvPr/>
        </p:nvSpPr>
        <p:spPr bwMode="auto">
          <a:xfrm>
            <a:off x="7759700" y="185738"/>
            <a:ext cx="1420813" cy="4540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sz="2400" b="1">
                <a:solidFill>
                  <a:schemeClr val="hlink"/>
                </a:solidFill>
                <a:latin typeface="Verdana" pitchFamily="-16" charset="0"/>
              </a:rPr>
              <a:t>13/</a:t>
            </a:r>
            <a:fld id="{5E454EDA-714E-44ED-8E23-C744AD500E1E}" type="slidenum">
              <a:rPr lang="en-US" sz="2400" b="1">
                <a:solidFill>
                  <a:schemeClr val="hlink"/>
                </a:solidFill>
                <a:latin typeface="Verdana" pitchFamily="-16" charset="0"/>
              </a:rPr>
              <a:pPr/>
              <a:t>‹#›</a:t>
            </a:fld>
            <a:endParaRPr lang="en-US" sz="2400" b="1">
              <a:solidFill>
                <a:schemeClr val="hlink"/>
              </a:solidFill>
              <a:latin typeface="Verdana" pitchFamily="-16" charset="0"/>
            </a:endParaRPr>
          </a:p>
        </p:txBody>
      </p:sp>
      <p:sp>
        <p:nvSpPr>
          <p:cNvPr id="67591" name="Copyright"/>
          <p:cNvSpPr>
            <a:spLocks noChangeArrowheads="1"/>
          </p:cNvSpPr>
          <p:nvPr/>
        </p:nvSpPr>
        <p:spPr bwMode="auto">
          <a:xfrm>
            <a:off x="5957888" y="6535738"/>
            <a:ext cx="2881312" cy="241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r"/>
            <a:r>
              <a:rPr lang="en-US" sz="1000"/>
              <a:t>Copyright © 1994-2011 Richard Brenner</a:t>
            </a:r>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wipe/>
  </p:transition>
  <p:txStyles>
    <p:titleStyle>
      <a:lvl1pPr algn="l" rtl="0" eaLnBrk="0" fontAlgn="base" hangingPunct="0">
        <a:lnSpc>
          <a:spcPct val="90000"/>
        </a:lnSpc>
        <a:spcBef>
          <a:spcPct val="0"/>
        </a:spcBef>
        <a:spcAft>
          <a:spcPct val="0"/>
        </a:spcAft>
        <a:defRPr sz="3200" b="1">
          <a:solidFill>
            <a:srgbClr val="FFFF00"/>
          </a:solidFill>
          <a:latin typeface="+mj-lt"/>
          <a:ea typeface="+mj-ea"/>
          <a:cs typeface="+mj-cs"/>
        </a:defRPr>
      </a:lvl1pPr>
      <a:lvl2pPr algn="l" rtl="0" eaLnBrk="0" fontAlgn="base" hangingPunct="0">
        <a:lnSpc>
          <a:spcPct val="90000"/>
        </a:lnSpc>
        <a:spcBef>
          <a:spcPct val="0"/>
        </a:spcBef>
        <a:spcAft>
          <a:spcPct val="0"/>
        </a:spcAft>
        <a:defRPr sz="3200" b="1">
          <a:solidFill>
            <a:srgbClr val="FFFF00"/>
          </a:solidFill>
          <a:latin typeface="Verdana" pitchFamily="-16" charset="0"/>
        </a:defRPr>
      </a:lvl2pPr>
      <a:lvl3pPr algn="l" rtl="0" eaLnBrk="0" fontAlgn="base" hangingPunct="0">
        <a:lnSpc>
          <a:spcPct val="90000"/>
        </a:lnSpc>
        <a:spcBef>
          <a:spcPct val="0"/>
        </a:spcBef>
        <a:spcAft>
          <a:spcPct val="0"/>
        </a:spcAft>
        <a:defRPr sz="3200" b="1">
          <a:solidFill>
            <a:srgbClr val="FFFF00"/>
          </a:solidFill>
          <a:latin typeface="Verdana" pitchFamily="-16" charset="0"/>
        </a:defRPr>
      </a:lvl3pPr>
      <a:lvl4pPr algn="l" rtl="0" eaLnBrk="0" fontAlgn="base" hangingPunct="0">
        <a:lnSpc>
          <a:spcPct val="90000"/>
        </a:lnSpc>
        <a:spcBef>
          <a:spcPct val="0"/>
        </a:spcBef>
        <a:spcAft>
          <a:spcPct val="0"/>
        </a:spcAft>
        <a:defRPr sz="3200" b="1">
          <a:solidFill>
            <a:srgbClr val="FFFF00"/>
          </a:solidFill>
          <a:latin typeface="Verdana" pitchFamily="-16" charset="0"/>
        </a:defRPr>
      </a:lvl4pPr>
      <a:lvl5pPr algn="l" rtl="0" eaLnBrk="0" fontAlgn="base" hangingPunct="0">
        <a:lnSpc>
          <a:spcPct val="90000"/>
        </a:lnSpc>
        <a:spcBef>
          <a:spcPct val="0"/>
        </a:spcBef>
        <a:spcAft>
          <a:spcPct val="0"/>
        </a:spcAft>
        <a:defRPr sz="3200" b="1">
          <a:solidFill>
            <a:srgbClr val="FFFF00"/>
          </a:solidFill>
          <a:latin typeface="Verdana" pitchFamily="-16" charset="0"/>
        </a:defRPr>
      </a:lvl5pPr>
      <a:lvl6pPr marL="457200" algn="l" rtl="0" eaLnBrk="0" fontAlgn="base" hangingPunct="0">
        <a:lnSpc>
          <a:spcPct val="90000"/>
        </a:lnSpc>
        <a:spcBef>
          <a:spcPct val="0"/>
        </a:spcBef>
        <a:spcAft>
          <a:spcPct val="0"/>
        </a:spcAft>
        <a:defRPr sz="3200" b="1">
          <a:solidFill>
            <a:srgbClr val="FFFF00"/>
          </a:solidFill>
          <a:latin typeface="Verdana" pitchFamily="-16" charset="0"/>
        </a:defRPr>
      </a:lvl6pPr>
      <a:lvl7pPr marL="914400" algn="l" rtl="0" eaLnBrk="0" fontAlgn="base" hangingPunct="0">
        <a:lnSpc>
          <a:spcPct val="90000"/>
        </a:lnSpc>
        <a:spcBef>
          <a:spcPct val="0"/>
        </a:spcBef>
        <a:spcAft>
          <a:spcPct val="0"/>
        </a:spcAft>
        <a:defRPr sz="3200" b="1">
          <a:solidFill>
            <a:srgbClr val="FFFF00"/>
          </a:solidFill>
          <a:latin typeface="Verdana" pitchFamily="-16" charset="0"/>
        </a:defRPr>
      </a:lvl7pPr>
      <a:lvl8pPr marL="1371600" algn="l" rtl="0" eaLnBrk="0" fontAlgn="base" hangingPunct="0">
        <a:lnSpc>
          <a:spcPct val="90000"/>
        </a:lnSpc>
        <a:spcBef>
          <a:spcPct val="0"/>
        </a:spcBef>
        <a:spcAft>
          <a:spcPct val="0"/>
        </a:spcAft>
        <a:defRPr sz="3200" b="1">
          <a:solidFill>
            <a:srgbClr val="FFFF00"/>
          </a:solidFill>
          <a:latin typeface="Verdana" pitchFamily="-16" charset="0"/>
        </a:defRPr>
      </a:lvl8pPr>
      <a:lvl9pPr marL="1828800" algn="l" rtl="0" eaLnBrk="0" fontAlgn="base" hangingPunct="0">
        <a:lnSpc>
          <a:spcPct val="90000"/>
        </a:lnSpc>
        <a:spcBef>
          <a:spcPct val="0"/>
        </a:spcBef>
        <a:spcAft>
          <a:spcPct val="0"/>
        </a:spcAft>
        <a:defRPr sz="3200" b="1">
          <a:solidFill>
            <a:srgbClr val="FFFF00"/>
          </a:solidFill>
          <a:latin typeface="Verdana" pitchFamily="-1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ttp://www.microsoft.com/downloads/details.aspx%3FFamilyID=00d31943-3ad1-4df1-9f93-c19c7e84f01c%26displaylang=e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a:lstStyle/>
          <a:p>
            <a:r>
              <a:rPr lang="en-US" sz="2400"/>
              <a:t>Spreadsheet Models for Managers</a:t>
            </a:r>
          </a:p>
        </p:txBody>
      </p:sp>
      <p:sp>
        <p:nvSpPr>
          <p:cNvPr id="4099" name="SessionTitle"/>
          <p:cNvSpPr>
            <a:spLocks noChangeArrowheads="1"/>
          </p:cNvSpPr>
          <p:nvPr/>
        </p:nvSpPr>
        <p:spPr bwMode="auto">
          <a:xfrm>
            <a:off x="1865313" y="1371600"/>
            <a:ext cx="5602287" cy="35671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sz="3600"/>
              <a:t>Session 13</a:t>
            </a:r>
          </a:p>
          <a:p>
            <a:pPr algn="ctr"/>
            <a:endParaRPr lang="en-US" sz="3600"/>
          </a:p>
          <a:p>
            <a:pPr algn="ctr"/>
            <a:r>
              <a:rPr lang="en-US" sz="4800"/>
              <a:t>Using Macros I</a:t>
            </a:r>
          </a:p>
          <a:p>
            <a:pPr algn="ctr"/>
            <a:endParaRPr lang="en-US" sz="3600"/>
          </a:p>
          <a:p>
            <a:pPr algn="ctr"/>
            <a:r>
              <a:rPr lang="en-US" sz="3600"/>
              <a:t>Function Macros in</a:t>
            </a:r>
          </a:p>
          <a:p>
            <a:pPr algn="ctr"/>
            <a:r>
              <a:rPr lang="en-US" sz="3600"/>
              <a:t>Visual Basic for Applications</a:t>
            </a:r>
          </a:p>
        </p:txBody>
      </p:sp>
      <p:sp>
        <p:nvSpPr>
          <p:cNvPr id="4100" name="Text Box 4"/>
          <p:cNvSpPr txBox="1">
            <a:spLocks noChangeArrowheads="1"/>
          </p:cNvSpPr>
          <p:nvPr/>
        </p:nvSpPr>
        <p:spPr bwMode="auto">
          <a:xfrm>
            <a:off x="2913063" y="4953000"/>
            <a:ext cx="3429000" cy="3667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30000"/>
              </a:spcBef>
            </a:pPr>
            <a:endParaRPr lang="en-US"/>
          </a:p>
        </p:txBody>
      </p:sp>
      <p:sp>
        <p:nvSpPr>
          <p:cNvPr id="4101" name="LastRevised"/>
          <p:cNvSpPr txBox="1">
            <a:spLocks noChangeArrowheads="1"/>
          </p:cNvSpPr>
          <p:nvPr/>
        </p:nvSpPr>
        <p:spPr bwMode="auto">
          <a:xfrm>
            <a:off x="5791200" y="6350000"/>
            <a:ext cx="3009900" cy="27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spAutoFit/>
          </a:bodyPr>
          <a:lstStyle/>
          <a:p>
            <a:pPr algn="r"/>
            <a:r>
              <a:rPr lang="en-US" sz="1000"/>
              <a:t>Last revised: July 6, 2011</a:t>
            </a: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A little bit of notation</a:t>
            </a:r>
          </a:p>
        </p:txBody>
      </p:sp>
      <p:sp>
        <p:nvSpPr>
          <p:cNvPr id="65539" name="Rectangle 3"/>
          <p:cNvSpPr>
            <a:spLocks noGrp="1" noChangeArrowheads="1"/>
          </p:cNvSpPr>
          <p:nvPr>
            <p:ph type="body" idx="1"/>
          </p:nvPr>
        </p:nvSpPr>
        <p:spPr/>
        <p:txBody>
          <a:bodyPr/>
          <a:lstStyle/>
          <a:p>
            <a:r>
              <a:rPr lang="en-US"/>
              <a:t>VBA line continuation character is underscore (_)</a:t>
            </a:r>
          </a:p>
          <a:p>
            <a:pPr lvl="1"/>
            <a:r>
              <a:rPr lang="en-US"/>
              <a:t>Use a line continuation character whenever you break a statement across lines</a:t>
            </a:r>
          </a:p>
          <a:p>
            <a:r>
              <a:rPr lang="en-US"/>
              <a:t>VBA comment character is single-quote (')</a:t>
            </a:r>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Example</a:t>
            </a:r>
          </a:p>
        </p:txBody>
      </p:sp>
      <p:sp>
        <p:nvSpPr>
          <p:cNvPr id="58371" name="Rectangle 3"/>
          <p:cNvSpPr>
            <a:spLocks noGrp="1" noChangeArrowheads="1"/>
          </p:cNvSpPr>
          <p:nvPr>
            <p:ph type="body" idx="1"/>
          </p:nvPr>
        </p:nvSpPr>
        <p:spPr/>
        <p:txBody>
          <a:bodyPr/>
          <a:lstStyle/>
          <a:p>
            <a:pPr>
              <a:lnSpc>
                <a:spcPct val="80000"/>
              </a:lnSpc>
            </a:pPr>
            <a:r>
              <a:rPr lang="en-US"/>
              <a:t>You expect to do lots of depreciation calculations in your company and you want a function macro</a:t>
            </a:r>
          </a:p>
          <a:p>
            <a:pPr>
              <a:lnSpc>
                <a:spcPct val="80000"/>
              </a:lnSpc>
            </a:pPr>
            <a:r>
              <a:rPr lang="en-US"/>
              <a:t>Pattern it after the depreciation formula that supports the Ripple Principle (Session 10)</a:t>
            </a:r>
          </a:p>
          <a:p>
            <a:pPr>
              <a:lnSpc>
                <a:spcPct val="80000"/>
              </a:lnSpc>
            </a:pPr>
            <a:r>
              <a:rPr lang="en-US"/>
              <a:t>Here’s the macro:</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Now let’s learn how to write it.</a:t>
            </a:r>
          </a:p>
          <a:p>
            <a:pPr>
              <a:lnSpc>
                <a:spcPct val="80000"/>
              </a:lnSpc>
            </a:pPr>
            <a:r>
              <a:rPr lang="en-US"/>
              <a:t>Note: You’ll need access to the Developer Ribbon. See the reading “Excel Macros in Visual Basic for Applications”</a:t>
            </a:r>
          </a:p>
          <a:p>
            <a:pPr>
              <a:lnSpc>
                <a:spcPct val="80000"/>
              </a:lnSpc>
            </a:pPr>
            <a:endParaRPr lang="en-US"/>
          </a:p>
        </p:txBody>
      </p:sp>
      <p:sp>
        <p:nvSpPr>
          <p:cNvPr id="58372" name="Text Box 4"/>
          <p:cNvSpPr txBox="1">
            <a:spLocks noChangeArrowheads="1"/>
          </p:cNvSpPr>
          <p:nvPr/>
        </p:nvSpPr>
        <p:spPr bwMode="auto">
          <a:xfrm>
            <a:off x="457200" y="3340100"/>
            <a:ext cx="8153400" cy="13271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63DE8"/>
                </a:solidFill>
                <a:latin typeface="Arial" charset="0"/>
              </a:rPr>
              <a:t>Function</a:t>
            </a:r>
            <a:r>
              <a:rPr lang="en-US" sz="1600">
                <a:latin typeface="Arial" charset="0"/>
              </a:rPr>
              <a:t> </a:t>
            </a:r>
            <a:r>
              <a:rPr lang="en-US" sz="1600">
                <a:solidFill>
                  <a:srgbClr val="000000"/>
                </a:solidFill>
                <a:latin typeface="Arial" charset="0"/>
              </a:rPr>
              <a:t>Depreciation(firstPeriod</a:t>
            </a:r>
            <a:r>
              <a:rPr lang="en-US" sz="1600">
                <a:latin typeface="Arial" charset="0"/>
              </a:rPr>
              <a:t> </a:t>
            </a:r>
            <a:r>
              <a:rPr lang="en-US" sz="1600">
                <a:solidFill>
                  <a:srgbClr val="063DE8"/>
                </a:solidFill>
                <a:latin typeface="Arial" charset="0"/>
              </a:rPr>
              <a:t>As Object</a:t>
            </a:r>
            <a:r>
              <a:rPr lang="en-US" sz="1600">
                <a:solidFill>
                  <a:srgbClr val="000000"/>
                </a:solidFill>
                <a:latin typeface="Arial" charset="0"/>
              </a:rPr>
              <a:t>, nPeriods</a:t>
            </a:r>
            <a:r>
              <a:rPr lang="en-US" sz="1600">
                <a:latin typeface="Arial" charset="0"/>
              </a:rPr>
              <a:t> </a:t>
            </a:r>
            <a:r>
              <a:rPr lang="en-US" sz="1600">
                <a:solidFill>
                  <a:srgbClr val="063DE8"/>
                </a:solidFill>
                <a:latin typeface="Arial" charset="0"/>
              </a:rPr>
              <a:t>As Integer</a:t>
            </a:r>
            <a:r>
              <a:rPr lang="en-US" sz="1600">
                <a:solidFill>
                  <a:srgbClr val="000000"/>
                </a:solidFill>
                <a:latin typeface="Arial" charset="0"/>
              </a:rPr>
              <a:t>)</a:t>
            </a:r>
            <a:r>
              <a:rPr lang="en-US" sz="1600">
                <a:latin typeface="Arial" charset="0"/>
              </a:rPr>
              <a:t> </a:t>
            </a:r>
            <a:r>
              <a:rPr lang="en-US" sz="1600">
                <a:solidFill>
                  <a:srgbClr val="063DE8"/>
                </a:solidFill>
                <a:latin typeface="Arial" charset="0"/>
              </a:rPr>
              <a:t>As Double</a:t>
            </a:r>
            <a:endParaRPr lang="en-US" sz="1600">
              <a:latin typeface="Arial" charset="0"/>
            </a:endParaRPr>
          </a:p>
          <a:p>
            <a:r>
              <a:rPr lang="en-US" sz="1600">
                <a:latin typeface="Arial" charset="0"/>
              </a:rPr>
              <a:t>    </a:t>
            </a:r>
            <a:r>
              <a:rPr lang="en-US" sz="1600">
                <a:solidFill>
                  <a:srgbClr val="063DE8"/>
                </a:solidFill>
                <a:latin typeface="Arial" charset="0"/>
              </a:rPr>
              <a:t>If</a:t>
            </a:r>
            <a:r>
              <a:rPr lang="en-US" sz="1600">
                <a:solidFill>
                  <a:srgbClr val="000000"/>
                </a:solidFill>
                <a:latin typeface="Arial" charset="0"/>
              </a:rPr>
              <a:t> </a:t>
            </a:r>
            <a:r>
              <a:rPr lang="en-US" sz="1600">
                <a:solidFill>
                  <a:srgbClr val="0001D0"/>
                </a:solidFill>
                <a:latin typeface="Arial" charset="0"/>
              </a:rPr>
              <a:t>Application.Caller.Column</a:t>
            </a:r>
            <a:r>
              <a:rPr lang="en-US" sz="1600">
                <a:solidFill>
                  <a:srgbClr val="000000"/>
                </a:solidFill>
                <a:latin typeface="Arial" charset="0"/>
              </a:rPr>
              <a:t> - firstPeriod.</a:t>
            </a:r>
            <a:r>
              <a:rPr lang="en-US" sz="1600">
                <a:solidFill>
                  <a:srgbClr val="0001D0"/>
                </a:solidFill>
                <a:latin typeface="Arial" charset="0"/>
              </a:rPr>
              <a:t>Column</a:t>
            </a:r>
            <a:r>
              <a:rPr lang="en-US" sz="1600">
                <a:solidFill>
                  <a:srgbClr val="000000"/>
                </a:solidFill>
                <a:latin typeface="Arial" charset="0"/>
              </a:rPr>
              <a:t> + 1 &lt;= nPeriods</a:t>
            </a:r>
            <a:r>
              <a:rPr lang="en-US" sz="1600">
                <a:latin typeface="Arial" charset="0"/>
              </a:rPr>
              <a:t> </a:t>
            </a:r>
            <a:r>
              <a:rPr lang="en-US" sz="1600">
                <a:solidFill>
                  <a:srgbClr val="063DE8"/>
                </a:solidFill>
                <a:latin typeface="Arial" charset="0"/>
              </a:rPr>
              <a:t>Then</a:t>
            </a:r>
            <a:endParaRPr lang="en-US" sz="1600">
              <a:latin typeface="Arial" charset="0"/>
            </a:endParaRPr>
          </a:p>
          <a:p>
            <a:r>
              <a:rPr lang="en-US" sz="1600">
                <a:latin typeface="Arial" charset="0"/>
              </a:rPr>
              <a:t>       </a:t>
            </a:r>
            <a:r>
              <a:rPr lang="en-US" sz="1600">
                <a:solidFill>
                  <a:srgbClr val="000000"/>
                </a:solidFill>
                <a:latin typeface="Arial" charset="0"/>
              </a:rPr>
              <a:t> Depreciation = 1 / nPeriods</a:t>
            </a:r>
          </a:p>
          <a:p>
            <a:r>
              <a:rPr lang="en-US" sz="1600">
                <a:latin typeface="Arial" charset="0"/>
              </a:rPr>
              <a:t>    </a:t>
            </a:r>
            <a:r>
              <a:rPr lang="en-US" sz="1600">
                <a:solidFill>
                  <a:srgbClr val="063DE8"/>
                </a:solidFill>
                <a:latin typeface="Arial" charset="0"/>
              </a:rPr>
              <a:t>End If</a:t>
            </a:r>
            <a:endParaRPr lang="en-US" sz="1600">
              <a:latin typeface="Arial" charset="0"/>
            </a:endParaRPr>
          </a:p>
          <a:p>
            <a:r>
              <a:rPr lang="en-US" sz="1600">
                <a:solidFill>
                  <a:srgbClr val="063DE8"/>
                </a:solidFill>
                <a:latin typeface="Arial" charset="0"/>
              </a:rPr>
              <a:t>End Function</a:t>
            </a:r>
            <a:endParaRPr lang="en-US" sz="1600">
              <a:latin typeface="Arial" charset="0"/>
            </a:endParaRP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Modules</a:t>
            </a:r>
          </a:p>
        </p:txBody>
      </p:sp>
      <p:sp>
        <p:nvSpPr>
          <p:cNvPr id="68611" name="Rectangle 3"/>
          <p:cNvSpPr>
            <a:spLocks noGrp="1" noChangeArrowheads="1"/>
          </p:cNvSpPr>
          <p:nvPr>
            <p:ph type="body" idx="1"/>
          </p:nvPr>
        </p:nvSpPr>
        <p:spPr/>
        <p:txBody>
          <a:bodyPr/>
          <a:lstStyle/>
          <a:p>
            <a:pPr>
              <a:lnSpc>
                <a:spcPct val="80000"/>
              </a:lnSpc>
            </a:pPr>
            <a:r>
              <a:rPr lang="en-US"/>
              <a:t>VBA macros reside in modules within a workbook</a:t>
            </a:r>
          </a:p>
          <a:p>
            <a:pPr>
              <a:lnSpc>
                <a:spcPct val="80000"/>
              </a:lnSpc>
            </a:pPr>
            <a:r>
              <a:rPr lang="en-US"/>
              <a:t>To write a macro, create a module (or use an existing one):</a:t>
            </a:r>
          </a:p>
          <a:p>
            <a:pPr lvl="1">
              <a:lnSpc>
                <a:spcPct val="80000"/>
              </a:lnSpc>
            </a:pPr>
            <a:r>
              <a:rPr lang="en-US"/>
              <a:t>Excel 2007+: Developer&gt;Visual Basic</a:t>
            </a:r>
          </a:p>
          <a:p>
            <a:pPr lvl="1">
              <a:lnSpc>
                <a:spcPct val="80000"/>
              </a:lnSpc>
            </a:pPr>
            <a:r>
              <a:rPr lang="en-US"/>
              <a:t>Excel 2000-2004: Open the VB Editor using the menu command Tools&gt;Macro&gt;Visual Basic Editor</a:t>
            </a:r>
          </a:p>
          <a:p>
            <a:pPr lvl="1">
              <a:lnSpc>
                <a:spcPct val="80000"/>
              </a:lnSpc>
            </a:pPr>
            <a:r>
              <a:rPr lang="en-US"/>
              <a:t>Choose the menu command View&gt;Project Explorer to open the Project Explorer</a:t>
            </a:r>
          </a:p>
          <a:p>
            <a:pPr lvl="1">
              <a:lnSpc>
                <a:spcPct val="80000"/>
              </a:lnSpc>
            </a:pPr>
            <a:r>
              <a:rPr lang="en-US"/>
              <a:t>Select the file to which you want to add a module</a:t>
            </a:r>
          </a:p>
          <a:p>
            <a:pPr lvl="1">
              <a:lnSpc>
                <a:spcPct val="80000"/>
              </a:lnSpc>
            </a:pPr>
            <a:r>
              <a:rPr lang="en-US"/>
              <a:t>Choose the menu command Insert&gt;Module</a:t>
            </a:r>
          </a:p>
          <a:p>
            <a:pPr>
              <a:lnSpc>
                <a:spcPct val="80000"/>
              </a:lnSpc>
            </a:pPr>
            <a:r>
              <a:rPr lang="en-US"/>
              <a:t>The module opens; you are now ready to type the macro</a:t>
            </a:r>
          </a:p>
          <a:p>
            <a:pPr>
              <a:lnSpc>
                <a:spcPct val="80000"/>
              </a:lnSpc>
            </a:pPr>
            <a:r>
              <a:rPr lang="en-US"/>
              <a:t>Hint: The VB Editor pesters you every time you make a mistake. This can be annoying.</a:t>
            </a:r>
          </a:p>
          <a:p>
            <a:pPr lvl="1">
              <a:lnSpc>
                <a:spcPct val="80000"/>
              </a:lnSpc>
            </a:pPr>
            <a:r>
              <a:rPr lang="en-US"/>
              <a:t>To turn this off in Windows (Mac):</a:t>
            </a:r>
          </a:p>
          <a:p>
            <a:pPr lvl="1">
              <a:lnSpc>
                <a:spcPct val="80000"/>
              </a:lnSpc>
            </a:pPr>
            <a:r>
              <a:rPr lang="en-US"/>
              <a:t>Choose the menu command Tools&gt;Options... (Excel&gt;Preferences…)</a:t>
            </a:r>
          </a:p>
          <a:p>
            <a:pPr lvl="1">
              <a:lnSpc>
                <a:spcPct val="80000"/>
              </a:lnSpc>
            </a:pPr>
            <a:r>
              <a:rPr lang="en-US"/>
              <a:t>Editor tab of the Options (Preferences) dialog: uncheck Auto Syntax Check</a:t>
            </a:r>
          </a:p>
          <a:p>
            <a:pPr>
              <a:lnSpc>
                <a:spcPct val="80000"/>
              </a:lnSpc>
            </a:pPr>
            <a:r>
              <a:rPr lang="en-US"/>
              <a:t>One last thing: module options</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Module options</a:t>
            </a:r>
          </a:p>
        </p:txBody>
      </p:sp>
      <p:sp>
        <p:nvSpPr>
          <p:cNvPr id="45059" name="Rectangle 3"/>
          <p:cNvSpPr>
            <a:spLocks noGrp="1" noChangeArrowheads="1"/>
          </p:cNvSpPr>
          <p:nvPr>
            <p:ph type="body" idx="1"/>
          </p:nvPr>
        </p:nvSpPr>
        <p:spPr/>
        <p:txBody>
          <a:bodyPr/>
          <a:lstStyle/>
          <a:p>
            <a:r>
              <a:rPr lang="en-US"/>
              <a:t>Module options are directives to the VB compiler</a:t>
            </a:r>
          </a:p>
          <a:p>
            <a:r>
              <a:rPr lang="en-US"/>
              <a:t>They are somewhat technical, but fortunately we need only two</a:t>
            </a:r>
          </a:p>
          <a:p>
            <a:pPr lvl="1"/>
            <a:r>
              <a:rPr lang="en-US"/>
              <a:t>Tell the compiler to require variable type declarations</a:t>
            </a:r>
          </a:p>
          <a:p>
            <a:pPr lvl="1"/>
            <a:r>
              <a:rPr lang="en-US"/>
              <a:t>Tell the compiler to number array indexes starting at 1 instead of 0 </a:t>
            </a:r>
          </a:p>
          <a:p>
            <a:endParaRPr lang="en-US"/>
          </a:p>
          <a:p>
            <a:endParaRPr lang="en-US"/>
          </a:p>
          <a:p>
            <a:r>
              <a:rPr lang="en-US"/>
              <a:t>These statements are inserted at the top of the module</a:t>
            </a:r>
          </a:p>
        </p:txBody>
      </p:sp>
      <p:sp>
        <p:nvSpPr>
          <p:cNvPr id="45060" name="Text Box 4"/>
          <p:cNvSpPr txBox="1">
            <a:spLocks noChangeArrowheads="1"/>
          </p:cNvSpPr>
          <p:nvPr/>
        </p:nvSpPr>
        <p:spPr bwMode="auto">
          <a:xfrm>
            <a:off x="1765300" y="3175000"/>
            <a:ext cx="4572000" cy="593725"/>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Option Explicit</a:t>
            </a:r>
            <a:endParaRPr lang="en-US" sz="1600">
              <a:latin typeface="Arial" charset="0"/>
            </a:endParaRPr>
          </a:p>
          <a:p>
            <a:r>
              <a:rPr lang="en-US" sz="1600">
                <a:solidFill>
                  <a:srgbClr val="063DE8"/>
                </a:solidFill>
                <a:latin typeface="Arial" charset="0"/>
              </a:rPr>
              <a:t>Option Base 1</a:t>
            </a:r>
            <a:endParaRPr lang="en-US" sz="1600">
              <a:latin typeface="Arial" charset="0"/>
            </a:endParaRP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How to build a macro</a:t>
            </a:r>
            <a:br>
              <a:rPr lang="en-US"/>
            </a:br>
            <a:r>
              <a:rPr lang="en-US"/>
              <a:t>to do depreciation</a:t>
            </a:r>
          </a:p>
        </p:txBody>
      </p:sp>
      <p:sp>
        <p:nvSpPr>
          <p:cNvPr id="69635" name="Rectangle 3"/>
          <p:cNvSpPr>
            <a:spLocks noGrp="1" noChangeArrowheads="1"/>
          </p:cNvSpPr>
          <p:nvPr>
            <p:ph type="body" idx="1"/>
          </p:nvPr>
        </p:nvSpPr>
        <p:spPr/>
        <p:txBody>
          <a:bodyPr/>
          <a:lstStyle/>
          <a:p>
            <a:r>
              <a:rPr lang="en-US"/>
              <a:t>Create a module</a:t>
            </a:r>
          </a:p>
          <a:p>
            <a:r>
              <a:rPr lang="en-US"/>
              <a:t>Write a function macro in the module.</a:t>
            </a:r>
          </a:p>
          <a:p>
            <a:pPr lvl="1"/>
            <a:r>
              <a:rPr lang="en-US"/>
              <a:t>Start with function statement, which includes the function name and its argument list</a:t>
            </a:r>
          </a:p>
          <a:p>
            <a:pPr lvl="1"/>
            <a:r>
              <a:rPr lang="en-US"/>
              <a:t>Ends with End Function, which is inserted automatically for you by the editor.</a:t>
            </a:r>
          </a:p>
          <a:p>
            <a:endParaRPr lang="en-US"/>
          </a:p>
          <a:p>
            <a:endParaRPr lang="en-US"/>
          </a:p>
          <a:p>
            <a:endParaRPr lang="en-US"/>
          </a:p>
          <a:p>
            <a:endParaRPr lang="en-US"/>
          </a:p>
          <a:p>
            <a:r>
              <a:rPr lang="en-US"/>
              <a:t>The body of the function definition contains two parts:</a:t>
            </a:r>
          </a:p>
          <a:p>
            <a:pPr lvl="1"/>
            <a:r>
              <a:rPr lang="en-US"/>
              <a:t>Variable declarations</a:t>
            </a:r>
          </a:p>
          <a:p>
            <a:pPr lvl="1"/>
            <a:r>
              <a:rPr lang="en-US"/>
              <a:t>Computations</a:t>
            </a:r>
          </a:p>
        </p:txBody>
      </p:sp>
      <p:sp>
        <p:nvSpPr>
          <p:cNvPr id="69636" name="Text Box 4"/>
          <p:cNvSpPr txBox="1">
            <a:spLocks noChangeArrowheads="1"/>
          </p:cNvSpPr>
          <p:nvPr/>
        </p:nvSpPr>
        <p:spPr bwMode="auto">
          <a:xfrm>
            <a:off x="2125663" y="3467100"/>
            <a:ext cx="4572000" cy="1082675"/>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Function</a:t>
            </a:r>
            <a:r>
              <a:rPr lang="en-US" sz="1600">
                <a:solidFill>
                  <a:srgbClr val="000000"/>
                </a:solidFill>
                <a:latin typeface="Arial" charset="0"/>
              </a:rPr>
              <a:t> Depreciation(arguments)</a:t>
            </a:r>
          </a:p>
          <a:p>
            <a:r>
              <a:rPr lang="en-US" sz="1600">
                <a:solidFill>
                  <a:srgbClr val="000000"/>
                </a:solidFill>
                <a:latin typeface="Arial" charset="0"/>
              </a:rPr>
              <a:t>	</a:t>
            </a:r>
            <a:r>
              <a:rPr lang="en-US" sz="1600" i="1">
                <a:solidFill>
                  <a:srgbClr val="000000"/>
                </a:solidFill>
                <a:latin typeface="Arial" charset="0"/>
              </a:rPr>
              <a:t>&lt;Local variable declarations&gt;</a:t>
            </a:r>
          </a:p>
          <a:p>
            <a:r>
              <a:rPr lang="en-US" sz="1600" i="1">
                <a:solidFill>
                  <a:srgbClr val="000000"/>
                </a:solidFill>
                <a:latin typeface="Arial" charset="0"/>
              </a:rPr>
              <a:t>	&lt;Computations&gt;</a:t>
            </a:r>
            <a:endParaRPr lang="en-US" sz="1600">
              <a:solidFill>
                <a:srgbClr val="000000"/>
              </a:solidFill>
              <a:latin typeface="Arial" charset="0"/>
            </a:endParaRPr>
          </a:p>
          <a:p>
            <a:r>
              <a:rPr lang="en-US" sz="1600">
                <a:solidFill>
                  <a:srgbClr val="063DE8"/>
                </a:solidFill>
                <a:latin typeface="Arial" charset="0"/>
              </a:rPr>
              <a:t>End Function</a:t>
            </a:r>
            <a:endParaRPr lang="en-US" sz="1600">
              <a:latin typeface="Arial" charset="0"/>
            </a:endParaRP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Type declarations</a:t>
            </a:r>
          </a:p>
        </p:txBody>
      </p:sp>
      <p:sp>
        <p:nvSpPr>
          <p:cNvPr id="60419" name="Rectangle 3"/>
          <p:cNvSpPr>
            <a:spLocks noGrp="1" noChangeArrowheads="1"/>
          </p:cNvSpPr>
          <p:nvPr>
            <p:ph type="body" idx="1"/>
          </p:nvPr>
        </p:nvSpPr>
        <p:spPr/>
        <p:txBody>
          <a:bodyPr/>
          <a:lstStyle/>
          <a:p>
            <a:pPr>
              <a:lnSpc>
                <a:spcPct val="80000"/>
              </a:lnSpc>
            </a:pPr>
            <a:r>
              <a:rPr lang="en-US"/>
              <a:t>You get better performance and some error detection if you declare data types:</a:t>
            </a:r>
          </a:p>
          <a:p>
            <a:pPr lvl="1">
              <a:lnSpc>
                <a:spcPct val="80000"/>
              </a:lnSpc>
            </a:pPr>
            <a:r>
              <a:rPr lang="en-US"/>
              <a:t>Arguments</a:t>
            </a:r>
          </a:p>
          <a:p>
            <a:pPr lvl="1">
              <a:lnSpc>
                <a:spcPct val="80000"/>
              </a:lnSpc>
            </a:pPr>
            <a:r>
              <a:rPr lang="en-US"/>
              <a:t>Return values</a:t>
            </a:r>
          </a:p>
          <a:p>
            <a:pPr lvl="1">
              <a:lnSpc>
                <a:spcPct val="80000"/>
              </a:lnSpc>
            </a:pPr>
            <a:r>
              <a:rPr lang="en-US"/>
              <a:t>Variables</a:t>
            </a:r>
          </a:p>
          <a:p>
            <a:pPr>
              <a:lnSpc>
                <a:spcPct val="80000"/>
              </a:lnSpc>
            </a:pPr>
            <a:r>
              <a:rPr lang="en-US"/>
              <a:t>Variable Types</a:t>
            </a:r>
          </a:p>
          <a:p>
            <a:pPr lvl="1">
              <a:lnSpc>
                <a:spcPct val="80000"/>
              </a:lnSpc>
            </a:pPr>
            <a:r>
              <a:rPr lang="en-US"/>
              <a:t>Variant (the default)</a:t>
            </a:r>
          </a:p>
          <a:p>
            <a:pPr lvl="1">
              <a:lnSpc>
                <a:spcPct val="80000"/>
              </a:lnSpc>
            </a:pPr>
            <a:r>
              <a:rPr lang="en-US"/>
              <a:t>Integer (&lt;32k)</a:t>
            </a:r>
          </a:p>
          <a:p>
            <a:pPr lvl="1">
              <a:lnSpc>
                <a:spcPct val="80000"/>
              </a:lnSpc>
            </a:pPr>
            <a:r>
              <a:rPr lang="en-US"/>
              <a:t>Long (&gt;32k)</a:t>
            </a:r>
          </a:p>
          <a:p>
            <a:pPr lvl="1">
              <a:lnSpc>
                <a:spcPct val="80000"/>
              </a:lnSpc>
            </a:pPr>
            <a:r>
              <a:rPr lang="en-US"/>
              <a:t>Double (floating point)</a:t>
            </a:r>
          </a:p>
          <a:p>
            <a:pPr lvl="1">
              <a:lnSpc>
                <a:spcPct val="80000"/>
              </a:lnSpc>
            </a:pPr>
            <a:r>
              <a:rPr lang="en-US"/>
              <a:t>Boolean (true, false)</a:t>
            </a:r>
          </a:p>
          <a:p>
            <a:pPr lvl="1">
              <a:lnSpc>
                <a:spcPct val="80000"/>
              </a:lnSpc>
            </a:pPr>
            <a:r>
              <a:rPr lang="en-US"/>
              <a:t>Object (Excel entity such as a range): Object, Range, Worksheet, Workbook, Chart…</a:t>
            </a:r>
          </a:p>
          <a:p>
            <a:pPr lvl="1">
              <a:lnSpc>
                <a:spcPct val="80000"/>
              </a:lnSpc>
            </a:pPr>
            <a:r>
              <a:rPr lang="en-US"/>
              <a:t>String (text)</a:t>
            </a:r>
          </a:p>
          <a:p>
            <a:pPr lvl="1">
              <a:lnSpc>
                <a:spcPct val="80000"/>
              </a:lnSpc>
            </a:pPr>
            <a:r>
              <a:rPr lang="en-US"/>
              <a:t>Others: see on-line help</a:t>
            </a:r>
          </a:p>
          <a:p>
            <a:pPr>
              <a:lnSpc>
                <a:spcPct val="80000"/>
              </a:lnSpc>
            </a:pPr>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Return value type declaration</a:t>
            </a:r>
          </a:p>
        </p:txBody>
      </p:sp>
      <p:sp>
        <p:nvSpPr>
          <p:cNvPr id="61443" name="Rectangle 3"/>
          <p:cNvSpPr>
            <a:spLocks noGrp="1" noChangeArrowheads="1"/>
          </p:cNvSpPr>
          <p:nvPr>
            <p:ph type="body" idx="1"/>
          </p:nvPr>
        </p:nvSpPr>
        <p:spPr/>
        <p:txBody>
          <a:bodyPr/>
          <a:lstStyle/>
          <a:p>
            <a:r>
              <a:rPr lang="en-US"/>
              <a:t>Follows the argument list</a:t>
            </a:r>
          </a:p>
          <a:p>
            <a:r>
              <a:rPr lang="en-US"/>
              <a:t>In the form:    As &lt;data-type&gt;</a:t>
            </a:r>
          </a:p>
          <a:p>
            <a:r>
              <a:rPr lang="en-US"/>
              <a:t>Example:</a:t>
            </a:r>
          </a:p>
        </p:txBody>
      </p:sp>
      <p:sp>
        <p:nvSpPr>
          <p:cNvPr id="61444" name="Text Box 4"/>
          <p:cNvSpPr txBox="1">
            <a:spLocks noChangeArrowheads="1"/>
          </p:cNvSpPr>
          <p:nvPr/>
        </p:nvSpPr>
        <p:spPr bwMode="auto">
          <a:xfrm>
            <a:off x="2133600" y="2743200"/>
            <a:ext cx="4572000" cy="1082675"/>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Function</a:t>
            </a:r>
            <a:r>
              <a:rPr lang="en-US" sz="1600">
                <a:solidFill>
                  <a:srgbClr val="000000"/>
                </a:solidFill>
                <a:latin typeface="Arial" charset="0"/>
              </a:rPr>
              <a:t> Depreciation(arguments) </a:t>
            </a:r>
            <a:r>
              <a:rPr lang="en-US" sz="1600">
                <a:solidFill>
                  <a:srgbClr val="063DE8"/>
                </a:solidFill>
                <a:latin typeface="Arial" charset="0"/>
              </a:rPr>
              <a:t>As Double</a:t>
            </a:r>
            <a:endParaRPr lang="en-US" sz="1600">
              <a:latin typeface="Arial" charset="0"/>
            </a:endParaRPr>
          </a:p>
          <a:p>
            <a:r>
              <a:rPr lang="en-US" sz="1600">
                <a:latin typeface="Arial" charset="0"/>
              </a:rPr>
              <a:t>	</a:t>
            </a:r>
            <a:r>
              <a:rPr lang="en-US" sz="1600" i="1">
                <a:solidFill>
                  <a:srgbClr val="000000"/>
                </a:solidFill>
                <a:latin typeface="Arial" charset="0"/>
              </a:rPr>
              <a:t>&lt;Local variable declarations&gt;</a:t>
            </a:r>
          </a:p>
          <a:p>
            <a:r>
              <a:rPr lang="en-US" sz="1600" i="1">
                <a:solidFill>
                  <a:srgbClr val="000000"/>
                </a:solidFill>
                <a:latin typeface="Arial" charset="0"/>
              </a:rPr>
              <a:t>	&lt;Computations&gt;</a:t>
            </a:r>
            <a:endParaRPr lang="en-US" sz="1600">
              <a:solidFill>
                <a:srgbClr val="000000"/>
              </a:solidFill>
              <a:latin typeface="Arial" charset="0"/>
            </a:endParaRPr>
          </a:p>
          <a:p>
            <a:r>
              <a:rPr lang="en-US" sz="1600">
                <a:solidFill>
                  <a:srgbClr val="063DE8"/>
                </a:solidFill>
                <a:latin typeface="Arial" charset="0"/>
              </a:rPr>
              <a:t>End Function</a:t>
            </a:r>
            <a:endParaRPr lang="en-US" sz="1600">
              <a:latin typeface="Arial" charset="0"/>
            </a:endParaRPr>
          </a:p>
        </p:txBody>
      </p:sp>
      <p:sp>
        <p:nvSpPr>
          <p:cNvPr id="61445" name="Oval 5"/>
          <p:cNvSpPr>
            <a:spLocks noChangeArrowheads="1"/>
          </p:cNvSpPr>
          <p:nvPr/>
        </p:nvSpPr>
        <p:spPr bwMode="auto">
          <a:xfrm>
            <a:off x="5321300" y="2425700"/>
            <a:ext cx="1231900" cy="8509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447" name="AutoShape 7"/>
          <p:cNvCxnSpPr>
            <a:cxnSpLocks noChangeShapeType="1"/>
            <a:stCxn id="61448" idx="3"/>
            <a:endCxn id="61445" idx="0"/>
          </p:cNvCxnSpPr>
          <p:nvPr/>
        </p:nvCxnSpPr>
        <p:spPr bwMode="auto">
          <a:xfrm>
            <a:off x="3873500" y="1562100"/>
            <a:ext cx="2063750" cy="849313"/>
          </a:xfrm>
          <a:prstGeom prst="curvedConnector2">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48" name="Rectangle 8"/>
          <p:cNvSpPr>
            <a:spLocks noChangeArrowheads="1"/>
          </p:cNvSpPr>
          <p:nvPr/>
        </p:nvSpPr>
        <p:spPr bwMode="auto">
          <a:xfrm>
            <a:off x="3619500" y="1460500"/>
            <a:ext cx="254000" cy="203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Argument variable declarations</a:t>
            </a:r>
          </a:p>
        </p:txBody>
      </p:sp>
      <p:sp>
        <p:nvSpPr>
          <p:cNvPr id="59395" name="Rectangle 3"/>
          <p:cNvSpPr>
            <a:spLocks noGrp="1" noChangeArrowheads="1"/>
          </p:cNvSpPr>
          <p:nvPr>
            <p:ph type="body" idx="1"/>
          </p:nvPr>
        </p:nvSpPr>
        <p:spPr/>
        <p:txBody>
          <a:bodyPr/>
          <a:lstStyle/>
          <a:p>
            <a:r>
              <a:rPr lang="en-US"/>
              <a:t>In the form:   “As &lt;data-type&gt;” following the name of each argument</a:t>
            </a:r>
          </a:p>
          <a:p>
            <a:r>
              <a:rPr lang="en-US"/>
              <a:t>Example:</a:t>
            </a:r>
          </a:p>
          <a:p>
            <a:endParaRPr lang="en-US"/>
          </a:p>
        </p:txBody>
      </p:sp>
      <p:sp>
        <p:nvSpPr>
          <p:cNvPr id="59396" name="Text Box 4"/>
          <p:cNvSpPr txBox="1">
            <a:spLocks noChangeArrowheads="1"/>
          </p:cNvSpPr>
          <p:nvPr/>
        </p:nvSpPr>
        <p:spPr bwMode="auto">
          <a:xfrm>
            <a:off x="749300" y="2870200"/>
            <a:ext cx="7556500" cy="1082675"/>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Function</a:t>
            </a:r>
            <a:r>
              <a:rPr lang="en-US" sz="1600">
                <a:solidFill>
                  <a:srgbClr val="000000"/>
                </a:solidFill>
                <a:latin typeface="Arial" charset="0"/>
              </a:rPr>
              <a:t> Depreciation(firstPeriod</a:t>
            </a:r>
            <a:r>
              <a:rPr lang="en-US" sz="1600">
                <a:latin typeface="Arial" charset="0"/>
              </a:rPr>
              <a:t> </a:t>
            </a:r>
            <a:r>
              <a:rPr lang="en-US" sz="1600">
                <a:solidFill>
                  <a:srgbClr val="063DE8"/>
                </a:solidFill>
                <a:latin typeface="Arial" charset="0"/>
              </a:rPr>
              <a:t>As Object</a:t>
            </a:r>
            <a:r>
              <a:rPr lang="en-US" sz="1600">
                <a:solidFill>
                  <a:srgbClr val="000000"/>
                </a:solidFill>
                <a:latin typeface="Arial" charset="0"/>
              </a:rPr>
              <a:t>,</a:t>
            </a:r>
            <a:r>
              <a:rPr lang="en-US" sz="1600">
                <a:latin typeface="Arial" charset="0"/>
              </a:rPr>
              <a:t> </a:t>
            </a:r>
            <a:r>
              <a:rPr lang="en-US" sz="1600">
                <a:solidFill>
                  <a:srgbClr val="000000"/>
                </a:solidFill>
                <a:latin typeface="Arial" charset="0"/>
              </a:rPr>
              <a:t>nPeriods</a:t>
            </a:r>
            <a:r>
              <a:rPr lang="en-US" sz="1600">
                <a:solidFill>
                  <a:srgbClr val="063DE8"/>
                </a:solidFill>
                <a:latin typeface="Arial" charset="0"/>
              </a:rPr>
              <a:t>As Integer</a:t>
            </a:r>
            <a:r>
              <a:rPr lang="en-US" sz="1600">
                <a:solidFill>
                  <a:srgbClr val="000000"/>
                </a:solidFill>
                <a:latin typeface="Arial" charset="0"/>
              </a:rPr>
              <a:t>)</a:t>
            </a:r>
            <a:r>
              <a:rPr lang="en-US" sz="1600">
                <a:solidFill>
                  <a:srgbClr val="063DE8"/>
                </a:solidFill>
                <a:latin typeface="Arial" charset="0"/>
              </a:rPr>
              <a:t> As Double</a:t>
            </a:r>
            <a:endParaRPr lang="en-US" sz="1600">
              <a:latin typeface="Arial" charset="0"/>
            </a:endParaRPr>
          </a:p>
          <a:p>
            <a:r>
              <a:rPr lang="en-US" sz="1600">
                <a:latin typeface="Arial" charset="0"/>
              </a:rPr>
              <a:t>	</a:t>
            </a:r>
            <a:r>
              <a:rPr lang="en-US" sz="1600" i="1">
                <a:solidFill>
                  <a:srgbClr val="000000"/>
                </a:solidFill>
                <a:latin typeface="Arial" charset="0"/>
              </a:rPr>
              <a:t>&lt;Local variable declarations&gt;</a:t>
            </a:r>
          </a:p>
          <a:p>
            <a:r>
              <a:rPr lang="en-US" sz="1600" i="1">
                <a:solidFill>
                  <a:srgbClr val="000000"/>
                </a:solidFill>
                <a:latin typeface="Arial" charset="0"/>
              </a:rPr>
              <a:t>	&lt;Computations&gt;</a:t>
            </a:r>
            <a:endParaRPr lang="en-US" sz="1600">
              <a:solidFill>
                <a:srgbClr val="000000"/>
              </a:solidFill>
              <a:latin typeface="Arial" charset="0"/>
            </a:endParaRPr>
          </a:p>
          <a:p>
            <a:r>
              <a:rPr lang="en-US" sz="1600">
                <a:solidFill>
                  <a:srgbClr val="063DE8"/>
                </a:solidFill>
                <a:latin typeface="Arial" charset="0"/>
              </a:rPr>
              <a:t>End Function</a:t>
            </a:r>
          </a:p>
        </p:txBody>
      </p:sp>
      <p:sp>
        <p:nvSpPr>
          <p:cNvPr id="59397" name="Oval 5"/>
          <p:cNvSpPr>
            <a:spLocks noChangeArrowheads="1"/>
          </p:cNvSpPr>
          <p:nvPr/>
        </p:nvSpPr>
        <p:spPr bwMode="auto">
          <a:xfrm>
            <a:off x="3835400" y="2565400"/>
            <a:ext cx="1003300" cy="8509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9398" name="AutoShape 6"/>
          <p:cNvCxnSpPr>
            <a:cxnSpLocks noChangeShapeType="1"/>
            <a:stCxn id="59399" idx="3"/>
            <a:endCxn id="59397" idx="0"/>
          </p:cNvCxnSpPr>
          <p:nvPr/>
        </p:nvCxnSpPr>
        <p:spPr bwMode="auto">
          <a:xfrm>
            <a:off x="2247900" y="1955800"/>
            <a:ext cx="2089150" cy="595313"/>
          </a:xfrm>
          <a:prstGeom prst="curvedConnector2">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9" name="Rectangle 7"/>
          <p:cNvSpPr>
            <a:spLocks noChangeArrowheads="1"/>
          </p:cNvSpPr>
          <p:nvPr/>
        </p:nvSpPr>
        <p:spPr bwMode="auto">
          <a:xfrm>
            <a:off x="1993900" y="1854200"/>
            <a:ext cx="254000" cy="203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Local variable declarations</a:t>
            </a:r>
          </a:p>
        </p:txBody>
      </p:sp>
      <p:sp>
        <p:nvSpPr>
          <p:cNvPr id="33795" name="Rectangle 3"/>
          <p:cNvSpPr>
            <a:spLocks noGrp="1" noChangeArrowheads="1"/>
          </p:cNvSpPr>
          <p:nvPr>
            <p:ph type="body" idx="1"/>
          </p:nvPr>
        </p:nvSpPr>
        <p:spPr>
          <a:xfrm>
            <a:off x="381000" y="1270000"/>
            <a:ext cx="8356600" cy="5054600"/>
          </a:xfrm>
        </p:spPr>
        <p:txBody>
          <a:bodyPr/>
          <a:lstStyle/>
          <a:p>
            <a:r>
              <a:rPr lang="en-US"/>
              <a:t>A local variable declaration is of the form</a:t>
            </a:r>
          </a:p>
          <a:p>
            <a:endParaRPr lang="en-US"/>
          </a:p>
          <a:p>
            <a:r>
              <a:rPr lang="en-US"/>
              <a:t>Example</a:t>
            </a:r>
          </a:p>
          <a:p>
            <a:pPr lvl="1"/>
            <a:r>
              <a:rPr lang="en-US"/>
              <a:t>Dim answerArray, i as integer, j as integer</a:t>
            </a:r>
            <a:br>
              <a:rPr lang="en-US"/>
            </a:br>
            <a:r>
              <a:rPr lang="en-US"/>
              <a:t>declares answerArray as a variant, and i and j as integers.</a:t>
            </a:r>
          </a:p>
          <a:p>
            <a:r>
              <a:rPr lang="en-US"/>
              <a:t>You can have as many as you want on a line</a:t>
            </a:r>
          </a:p>
          <a:p>
            <a:r>
              <a:rPr lang="en-US"/>
              <a:t>You can have as many lines as you want, but they must be at the beginning of the function body.</a:t>
            </a:r>
          </a:p>
          <a:p>
            <a:r>
              <a:rPr lang="en-US"/>
              <a:t>We don’t need any for our function “Depreciation”</a:t>
            </a:r>
          </a:p>
        </p:txBody>
      </p:sp>
      <p:sp>
        <p:nvSpPr>
          <p:cNvPr id="33797" name="Text Box 5"/>
          <p:cNvSpPr txBox="1">
            <a:spLocks noChangeArrowheads="1"/>
          </p:cNvSpPr>
          <p:nvPr/>
        </p:nvSpPr>
        <p:spPr bwMode="auto">
          <a:xfrm>
            <a:off x="2260600" y="1778000"/>
            <a:ext cx="45720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001D0"/>
                </a:solidFill>
                <a:latin typeface="Arial" charset="0"/>
              </a:rPr>
              <a:t>Dim</a:t>
            </a:r>
            <a:r>
              <a:rPr lang="en-US" sz="1600">
                <a:solidFill>
                  <a:schemeClr val="bg1"/>
                </a:solidFill>
                <a:latin typeface="Arial" charset="0"/>
              </a:rPr>
              <a:t> </a:t>
            </a:r>
            <a:r>
              <a:rPr lang="en-US" sz="1600">
                <a:solidFill>
                  <a:srgbClr val="000000"/>
                </a:solidFill>
                <a:latin typeface="Arial" charset="0"/>
              </a:rPr>
              <a:t>Var1</a:t>
            </a:r>
            <a:r>
              <a:rPr lang="en-US" sz="1600">
                <a:solidFill>
                  <a:schemeClr val="bg1"/>
                </a:solidFill>
                <a:latin typeface="Arial" charset="0"/>
              </a:rPr>
              <a:t> </a:t>
            </a:r>
            <a:r>
              <a:rPr lang="en-US" sz="1600">
                <a:solidFill>
                  <a:srgbClr val="0001D0"/>
                </a:solidFill>
                <a:latin typeface="Arial" charset="0"/>
              </a:rPr>
              <a:t>As Type1</a:t>
            </a:r>
            <a:r>
              <a:rPr lang="en-US" sz="1600">
                <a:solidFill>
                  <a:srgbClr val="000000"/>
                </a:solidFill>
                <a:latin typeface="Arial" charset="0"/>
              </a:rPr>
              <a:t>, Var2</a:t>
            </a:r>
            <a:r>
              <a:rPr lang="en-US" sz="1600">
                <a:solidFill>
                  <a:schemeClr val="bg1"/>
                </a:solidFill>
                <a:latin typeface="Arial" charset="0"/>
              </a:rPr>
              <a:t> </a:t>
            </a:r>
            <a:r>
              <a:rPr lang="en-US" sz="1600">
                <a:solidFill>
                  <a:srgbClr val="0001D0"/>
                </a:solidFill>
                <a:latin typeface="Arial" charset="0"/>
              </a:rPr>
              <a:t>As Type2</a:t>
            </a:r>
            <a:r>
              <a:rPr lang="en-US" sz="1600">
                <a:solidFill>
                  <a:srgbClr val="000000"/>
                </a:solidFill>
                <a:latin typeface="Arial" charset="0"/>
              </a:rPr>
              <a:t>, ...</a:t>
            </a:r>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Returning a value</a:t>
            </a:r>
          </a:p>
        </p:txBody>
      </p:sp>
      <p:sp>
        <p:nvSpPr>
          <p:cNvPr id="34819" name="Rectangle 3"/>
          <p:cNvSpPr>
            <a:spLocks noGrp="1" noChangeArrowheads="1"/>
          </p:cNvSpPr>
          <p:nvPr>
            <p:ph type="body" idx="1"/>
          </p:nvPr>
        </p:nvSpPr>
        <p:spPr/>
        <p:txBody>
          <a:bodyPr/>
          <a:lstStyle/>
          <a:p>
            <a:r>
              <a:rPr lang="en-US"/>
              <a:t>To return a value from a function use an assignment statement</a:t>
            </a:r>
          </a:p>
          <a:p>
            <a:r>
              <a:rPr lang="en-US"/>
              <a:t>Assign the function’s name a value equal to what you want to return</a:t>
            </a:r>
          </a:p>
          <a:p>
            <a:pPr lvl="1"/>
            <a:endParaRPr lang="en-US"/>
          </a:p>
          <a:p>
            <a:pPr lvl="1"/>
            <a:endParaRPr lang="en-US"/>
          </a:p>
          <a:p>
            <a:pPr lvl="1"/>
            <a:endParaRPr lang="en-US"/>
          </a:p>
          <a:p>
            <a:pPr lvl="1"/>
            <a:endParaRPr lang="en-US"/>
          </a:p>
          <a:p>
            <a:pPr lvl="1"/>
            <a:endParaRPr lang="en-US"/>
          </a:p>
          <a:p>
            <a:r>
              <a:rPr lang="en-US"/>
              <a:t>Although this usually is the last statement, it might not be--it could be anywhere</a:t>
            </a:r>
          </a:p>
          <a:p>
            <a:r>
              <a:rPr lang="en-US"/>
              <a:t>When the return value is of type Object, the assignment statement is of the form</a:t>
            </a:r>
          </a:p>
          <a:p>
            <a:pPr lvl="1">
              <a:buFontTx/>
              <a:buNone/>
            </a:pPr>
            <a:endParaRPr lang="en-US"/>
          </a:p>
        </p:txBody>
      </p:sp>
      <p:sp>
        <p:nvSpPr>
          <p:cNvPr id="34821" name="Text Box 5"/>
          <p:cNvSpPr txBox="1">
            <a:spLocks noChangeArrowheads="1"/>
          </p:cNvSpPr>
          <p:nvPr/>
        </p:nvSpPr>
        <p:spPr bwMode="auto">
          <a:xfrm>
            <a:off x="749300" y="2870200"/>
            <a:ext cx="7556500" cy="1082675"/>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Function</a:t>
            </a:r>
            <a:r>
              <a:rPr lang="en-US" sz="1600">
                <a:solidFill>
                  <a:srgbClr val="000000"/>
                </a:solidFill>
                <a:latin typeface="Arial" charset="0"/>
              </a:rPr>
              <a:t> Depreciation(firstPeriod</a:t>
            </a:r>
            <a:r>
              <a:rPr lang="en-US" sz="1600">
                <a:latin typeface="Arial" charset="0"/>
              </a:rPr>
              <a:t> </a:t>
            </a:r>
            <a:r>
              <a:rPr lang="en-US" sz="1600">
                <a:solidFill>
                  <a:srgbClr val="063DE8"/>
                </a:solidFill>
                <a:latin typeface="Arial" charset="0"/>
              </a:rPr>
              <a:t>As Object</a:t>
            </a:r>
            <a:r>
              <a:rPr lang="en-US" sz="1600">
                <a:solidFill>
                  <a:srgbClr val="000000"/>
                </a:solidFill>
                <a:latin typeface="Arial" charset="0"/>
              </a:rPr>
              <a:t>, nPeriods</a:t>
            </a:r>
            <a:r>
              <a:rPr lang="en-US" sz="1600">
                <a:solidFill>
                  <a:srgbClr val="063DE8"/>
                </a:solidFill>
                <a:latin typeface="Arial" charset="0"/>
              </a:rPr>
              <a:t>As Integer</a:t>
            </a:r>
            <a:r>
              <a:rPr lang="en-US" sz="1600">
                <a:solidFill>
                  <a:srgbClr val="000000"/>
                </a:solidFill>
                <a:latin typeface="Arial" charset="0"/>
              </a:rPr>
              <a:t>)</a:t>
            </a:r>
            <a:r>
              <a:rPr lang="en-US" sz="1600">
                <a:solidFill>
                  <a:srgbClr val="063DE8"/>
                </a:solidFill>
                <a:latin typeface="Arial" charset="0"/>
              </a:rPr>
              <a:t> As Double</a:t>
            </a:r>
            <a:endParaRPr lang="en-US" sz="1600">
              <a:latin typeface="Arial" charset="0"/>
            </a:endParaRPr>
          </a:p>
          <a:p>
            <a:r>
              <a:rPr lang="en-US" sz="1600">
                <a:latin typeface="Arial" charset="0"/>
              </a:rPr>
              <a:t>	</a:t>
            </a:r>
            <a:r>
              <a:rPr lang="en-US" sz="1600" i="1">
                <a:solidFill>
                  <a:srgbClr val="000000"/>
                </a:solidFill>
                <a:latin typeface="Arial" charset="0"/>
              </a:rPr>
              <a:t>&lt;Local variable declarations if needed&gt;</a:t>
            </a:r>
          </a:p>
          <a:p>
            <a:r>
              <a:rPr lang="en-US" sz="1600" i="1">
                <a:solidFill>
                  <a:srgbClr val="000000"/>
                </a:solidFill>
                <a:latin typeface="Arial" charset="0"/>
              </a:rPr>
              <a:t>	</a:t>
            </a:r>
            <a:r>
              <a:rPr lang="en-US" sz="1600">
                <a:solidFill>
                  <a:srgbClr val="000000"/>
                </a:solidFill>
                <a:latin typeface="Arial" charset="0"/>
              </a:rPr>
              <a:t>Depreciation =</a:t>
            </a:r>
            <a:r>
              <a:rPr lang="en-US" sz="1600" i="1">
                <a:solidFill>
                  <a:srgbClr val="000000"/>
                </a:solidFill>
                <a:latin typeface="Arial" charset="0"/>
              </a:rPr>
              <a:t> &lt;some expession&gt;</a:t>
            </a:r>
            <a:endParaRPr lang="en-US" sz="1600">
              <a:solidFill>
                <a:srgbClr val="000000"/>
              </a:solidFill>
              <a:latin typeface="Arial" charset="0"/>
            </a:endParaRPr>
          </a:p>
          <a:p>
            <a:r>
              <a:rPr lang="en-US" sz="1600">
                <a:solidFill>
                  <a:srgbClr val="063DE8"/>
                </a:solidFill>
                <a:latin typeface="Arial" charset="0"/>
              </a:rPr>
              <a:t>End Function</a:t>
            </a:r>
          </a:p>
        </p:txBody>
      </p:sp>
      <p:sp>
        <p:nvSpPr>
          <p:cNvPr id="34822" name="Text Box 6"/>
          <p:cNvSpPr txBox="1">
            <a:spLocks noChangeArrowheads="1"/>
          </p:cNvSpPr>
          <p:nvPr/>
        </p:nvSpPr>
        <p:spPr bwMode="auto">
          <a:xfrm>
            <a:off x="749300" y="5854700"/>
            <a:ext cx="75565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Set</a:t>
            </a:r>
            <a:r>
              <a:rPr lang="en-US" sz="1600">
                <a:solidFill>
                  <a:srgbClr val="000000"/>
                </a:solidFill>
                <a:latin typeface="Arial" charset="0"/>
              </a:rPr>
              <a:t> &lt;variable-name&gt; = &lt;object&gt;</a:t>
            </a:r>
          </a:p>
        </p:txBody>
      </p:sp>
      <p:sp>
        <p:nvSpPr>
          <p:cNvPr id="34823" name="Oval 7"/>
          <p:cNvSpPr>
            <a:spLocks noChangeArrowheads="1"/>
          </p:cNvSpPr>
          <p:nvPr/>
        </p:nvSpPr>
        <p:spPr bwMode="auto">
          <a:xfrm>
            <a:off x="1066800" y="3263900"/>
            <a:ext cx="1625600" cy="5461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4824" name="AutoShape 8"/>
          <p:cNvCxnSpPr>
            <a:cxnSpLocks noChangeShapeType="1"/>
            <a:stCxn id="34825" idx="3"/>
            <a:endCxn id="34823" idx="2"/>
          </p:cNvCxnSpPr>
          <p:nvPr/>
        </p:nvCxnSpPr>
        <p:spPr bwMode="auto">
          <a:xfrm flipH="1">
            <a:off x="1052513" y="2433638"/>
            <a:ext cx="522287" cy="1103312"/>
          </a:xfrm>
          <a:prstGeom prst="curvedConnector5">
            <a:avLst>
              <a:gd name="adj1" fmla="val -43769"/>
              <a:gd name="adj2" fmla="val 43741"/>
              <a:gd name="adj3" fmla="val 141032"/>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25" name="Rectangle 9"/>
          <p:cNvSpPr>
            <a:spLocks noChangeArrowheads="1"/>
          </p:cNvSpPr>
          <p:nvPr/>
        </p:nvSpPr>
        <p:spPr bwMode="auto">
          <a:xfrm>
            <a:off x="1239838" y="2298700"/>
            <a:ext cx="334962" cy="2698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Review of Last Time:</a:t>
            </a:r>
            <a:br>
              <a:rPr lang="en-US"/>
            </a:br>
            <a:r>
              <a:rPr lang="en-US"/>
              <a:t>Service Systems</a:t>
            </a:r>
          </a:p>
        </p:txBody>
      </p:sp>
      <p:sp>
        <p:nvSpPr>
          <p:cNvPr id="6147" name="Rectangle 3"/>
          <p:cNvSpPr>
            <a:spLocks noGrp="1" noChangeArrowheads="1"/>
          </p:cNvSpPr>
          <p:nvPr>
            <p:ph type="body" idx="1"/>
          </p:nvPr>
        </p:nvSpPr>
        <p:spPr>
          <a:noFill/>
          <a:ln/>
        </p:spPr>
        <p:txBody>
          <a:bodyPr/>
          <a:lstStyle/>
          <a:p>
            <a:r>
              <a:rPr lang="en-US"/>
              <a:t>A Service System is a facility containing servers, customer entry and exit facilities, and a waiting facility</a:t>
            </a:r>
          </a:p>
          <a:p>
            <a:r>
              <a:rPr lang="en-US"/>
              <a:t>The simplest system is single-stage, single-server</a:t>
            </a:r>
          </a:p>
          <a:p>
            <a:r>
              <a:rPr lang="en-US"/>
              <a:t>When arrivals are Poisson distributed, and service completion is exponentially distributed, we can predict system performance</a:t>
            </a: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A simple example</a:t>
            </a:r>
          </a:p>
        </p:txBody>
      </p:sp>
      <p:sp>
        <p:nvSpPr>
          <p:cNvPr id="43011" name="Rectangle 3"/>
          <p:cNvSpPr>
            <a:spLocks noGrp="1" noChangeArrowheads="1"/>
          </p:cNvSpPr>
          <p:nvPr>
            <p:ph type="body" idx="1"/>
          </p:nvPr>
        </p:nvSpPr>
        <p:spPr/>
        <p:txBody>
          <a:bodyPr/>
          <a:lstStyle/>
          <a:p>
            <a:r>
              <a:rPr lang="en-US"/>
              <a:t>A simple example of a function macro</a:t>
            </a:r>
          </a:p>
          <a:p>
            <a:pPr lvl="1"/>
            <a:r>
              <a:rPr lang="en-US"/>
              <a:t>Takes one argument</a:t>
            </a:r>
          </a:p>
          <a:p>
            <a:pPr lvl="1"/>
            <a:r>
              <a:rPr lang="en-US"/>
              <a:t>Returns it</a:t>
            </a:r>
          </a:p>
        </p:txBody>
      </p:sp>
      <p:sp>
        <p:nvSpPr>
          <p:cNvPr id="43012" name="Text Box 4"/>
          <p:cNvSpPr txBox="1">
            <a:spLocks noChangeArrowheads="1"/>
          </p:cNvSpPr>
          <p:nvPr/>
        </p:nvSpPr>
        <p:spPr bwMode="auto">
          <a:xfrm>
            <a:off x="1778000" y="2628900"/>
            <a:ext cx="6032500" cy="83820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63DE8"/>
                </a:solidFill>
                <a:latin typeface="Arial" charset="0"/>
              </a:rPr>
              <a:t>Function</a:t>
            </a:r>
            <a:r>
              <a:rPr lang="en-US" sz="1600">
                <a:latin typeface="Arial" charset="0"/>
              </a:rPr>
              <a:t> </a:t>
            </a:r>
            <a:r>
              <a:rPr lang="en-US" sz="1600">
                <a:solidFill>
                  <a:srgbClr val="000000"/>
                </a:solidFill>
                <a:latin typeface="Arial" charset="0"/>
              </a:rPr>
              <a:t>DoNothing(argRange</a:t>
            </a:r>
            <a:r>
              <a:rPr lang="en-US" sz="1600">
                <a:latin typeface="Arial" charset="0"/>
              </a:rPr>
              <a:t> </a:t>
            </a:r>
            <a:r>
              <a:rPr lang="en-US" sz="1600">
                <a:solidFill>
                  <a:srgbClr val="063DE8"/>
                </a:solidFill>
                <a:latin typeface="Arial" charset="0"/>
              </a:rPr>
              <a:t>As Object</a:t>
            </a:r>
            <a:r>
              <a:rPr lang="en-US" sz="1600">
                <a:solidFill>
                  <a:srgbClr val="000000"/>
                </a:solidFill>
                <a:latin typeface="Arial" charset="0"/>
              </a:rPr>
              <a:t>) </a:t>
            </a:r>
            <a:r>
              <a:rPr lang="en-US" sz="1600">
                <a:solidFill>
                  <a:srgbClr val="063DE8"/>
                </a:solidFill>
                <a:latin typeface="Arial" charset="0"/>
              </a:rPr>
              <a:t>As Object</a:t>
            </a:r>
            <a:endParaRPr lang="en-US" sz="1600" i="1">
              <a:latin typeface="Arial" charset="0"/>
            </a:endParaRPr>
          </a:p>
          <a:p>
            <a:r>
              <a:rPr lang="en-US" sz="1600">
                <a:latin typeface="Arial" charset="0"/>
              </a:rPr>
              <a:t>	</a:t>
            </a:r>
            <a:r>
              <a:rPr lang="en-US" sz="1600">
                <a:solidFill>
                  <a:srgbClr val="063DE8"/>
                </a:solidFill>
                <a:latin typeface="Arial" charset="0"/>
              </a:rPr>
              <a:t>Set </a:t>
            </a:r>
            <a:r>
              <a:rPr lang="en-US" sz="1600">
                <a:solidFill>
                  <a:srgbClr val="000000"/>
                </a:solidFill>
                <a:latin typeface="Arial" charset="0"/>
              </a:rPr>
              <a:t>DoNothing= argRange</a:t>
            </a:r>
          </a:p>
          <a:p>
            <a:r>
              <a:rPr lang="en-US" sz="1600">
                <a:solidFill>
                  <a:srgbClr val="063DE8"/>
                </a:solidFill>
                <a:latin typeface="Arial" charset="0"/>
              </a:rPr>
              <a:t>End Function</a:t>
            </a: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Where we are so far</a:t>
            </a:r>
          </a:p>
        </p:txBody>
      </p:sp>
      <p:sp>
        <p:nvSpPr>
          <p:cNvPr id="62467" name="Rectangle 3"/>
          <p:cNvSpPr>
            <a:spLocks noGrp="1" noChangeArrowheads="1"/>
          </p:cNvSpPr>
          <p:nvPr>
            <p:ph type="body" idx="1"/>
          </p:nvPr>
        </p:nvSpPr>
        <p:spPr/>
        <p:txBody>
          <a:bodyPr/>
          <a:lstStyle/>
          <a:p>
            <a:r>
              <a:rPr lang="en-US"/>
              <a:t>Created a module</a:t>
            </a:r>
          </a:p>
          <a:p>
            <a:r>
              <a:rPr lang="en-US"/>
              <a:t>Inserted module options</a:t>
            </a:r>
          </a:p>
          <a:p>
            <a:r>
              <a:rPr lang="en-US"/>
              <a:t>Defined the function</a:t>
            </a:r>
          </a:p>
          <a:p>
            <a:r>
              <a:rPr lang="en-US"/>
              <a:t>Declared argument types and return types</a:t>
            </a:r>
          </a:p>
          <a:p>
            <a:r>
              <a:rPr lang="en-US"/>
              <a:t>Returned the value</a:t>
            </a:r>
          </a:p>
          <a:p>
            <a:r>
              <a:rPr lang="en-US"/>
              <a:t>Still to do:</a:t>
            </a:r>
          </a:p>
          <a:p>
            <a:pPr lvl="1"/>
            <a:r>
              <a:rPr lang="en-US"/>
              <a:t>Figure out what period number we’re in</a:t>
            </a:r>
          </a:p>
          <a:p>
            <a:pPr lvl="1"/>
            <a:r>
              <a:rPr lang="en-US"/>
              <a:t>Determine what the value is we want to return</a:t>
            </a:r>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Figure out what period number we are in</a:t>
            </a:r>
          </a:p>
        </p:txBody>
      </p:sp>
      <p:sp>
        <p:nvSpPr>
          <p:cNvPr id="63491" name="Rectangle 3"/>
          <p:cNvSpPr>
            <a:spLocks noGrp="1" noChangeArrowheads="1"/>
          </p:cNvSpPr>
          <p:nvPr>
            <p:ph type="body" idx="1"/>
          </p:nvPr>
        </p:nvSpPr>
        <p:spPr/>
        <p:txBody>
          <a:bodyPr/>
          <a:lstStyle/>
          <a:p>
            <a:r>
              <a:rPr lang="en-US"/>
              <a:t>Each cell will contain a call to the function macro Depreciation</a:t>
            </a:r>
          </a:p>
          <a:p>
            <a:r>
              <a:rPr lang="en-US"/>
              <a:t>The function will then figure out the period number</a:t>
            </a:r>
          </a:p>
          <a:p>
            <a:r>
              <a:rPr lang="en-US"/>
              <a:t>It needs to know:</a:t>
            </a:r>
          </a:p>
          <a:p>
            <a:pPr lvl="1"/>
            <a:r>
              <a:rPr lang="en-US"/>
              <a:t>Where the caller is (i.e., what cell invoked the function macro)</a:t>
            </a:r>
          </a:p>
          <a:p>
            <a:pPr lvl="1"/>
            <a:r>
              <a:rPr lang="en-US"/>
              <a:t>Where the first period is</a:t>
            </a:r>
          </a:p>
          <a:p>
            <a:pPr lvl="1"/>
            <a:r>
              <a:rPr lang="en-US"/>
              <a:t>The period number is:  Column(caller)-Column(first period)+1</a:t>
            </a:r>
          </a:p>
          <a:p>
            <a:r>
              <a:rPr lang="en-US"/>
              <a:t>To find the location of the cell that invokes a function, ask Excel (it “knows”)</a:t>
            </a:r>
          </a:p>
          <a:p>
            <a:r>
              <a:rPr lang="en-US"/>
              <a:t>In VBA for Excel, Excel is called “Application”</a:t>
            </a:r>
          </a:p>
          <a:p>
            <a:pPr lvl="1"/>
            <a:r>
              <a:rPr lang="en-US"/>
              <a:t>It has a property named “Caller” that holds an object that specifies the caller</a:t>
            </a:r>
          </a:p>
          <a:p>
            <a:pPr lvl="1"/>
            <a:r>
              <a:rPr lang="en-US"/>
              <a:t>In this instance, Caller holds the invoking cell object</a:t>
            </a:r>
          </a:p>
          <a:p>
            <a:pPr lvl="1"/>
            <a:r>
              <a:rPr lang="en-US"/>
              <a:t>To find the column of the invoking cell, ask for its Column property</a:t>
            </a:r>
          </a:p>
          <a:p>
            <a:r>
              <a:rPr lang="en-US"/>
              <a:t>So we need to know how to grab the properties of objects</a:t>
            </a:r>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Methods and properties</a:t>
            </a:r>
          </a:p>
        </p:txBody>
      </p:sp>
      <p:sp>
        <p:nvSpPr>
          <p:cNvPr id="53251" name="Rectangle 3"/>
          <p:cNvSpPr>
            <a:spLocks noGrp="1" noChangeArrowheads="1"/>
          </p:cNvSpPr>
          <p:nvPr>
            <p:ph type="body" idx="1"/>
          </p:nvPr>
        </p:nvSpPr>
        <p:spPr/>
        <p:txBody>
          <a:bodyPr/>
          <a:lstStyle/>
          <a:p>
            <a:pPr>
              <a:lnSpc>
                <a:spcPct val="80000"/>
              </a:lnSpc>
            </a:pPr>
            <a:r>
              <a:rPr lang="en-US"/>
              <a:t>In VBA, an “object” is an entity that represents something in Excel, such as a cell, a row, a range, a number format, etc.</a:t>
            </a:r>
          </a:p>
          <a:p>
            <a:pPr>
              <a:lnSpc>
                <a:spcPct val="80000"/>
              </a:lnSpc>
            </a:pPr>
            <a:r>
              <a:rPr lang="en-US"/>
              <a:t>Objects are instances of classes</a:t>
            </a:r>
          </a:p>
          <a:p>
            <a:pPr>
              <a:lnSpc>
                <a:spcPct val="80000"/>
              </a:lnSpc>
            </a:pPr>
            <a:r>
              <a:rPr lang="en-US"/>
              <a:t>Classes have methods defined for them.</a:t>
            </a:r>
          </a:p>
          <a:p>
            <a:pPr lvl="1">
              <a:lnSpc>
                <a:spcPct val="80000"/>
              </a:lnSpc>
            </a:pPr>
            <a:r>
              <a:rPr lang="en-US"/>
              <a:t>Methods can take arguments</a:t>
            </a:r>
          </a:p>
          <a:p>
            <a:pPr lvl="1">
              <a:lnSpc>
                <a:spcPct val="80000"/>
              </a:lnSpc>
            </a:pPr>
            <a:r>
              <a:rPr lang="en-US"/>
              <a:t>Example: the Range class has a method Offset that is similar to the worksheet function </a:t>
            </a:r>
            <a:r>
              <a:rPr lang="en-US">
                <a:latin typeface="Courier New" pitchFamily="-16" charset="0"/>
              </a:rPr>
              <a:t>OFFSET</a:t>
            </a:r>
            <a:r>
              <a:rPr lang="en-US"/>
              <a:t>, except that it takes only the first two arguments.</a:t>
            </a:r>
          </a:p>
          <a:p>
            <a:pPr>
              <a:lnSpc>
                <a:spcPct val="80000"/>
              </a:lnSpc>
            </a:pPr>
            <a:r>
              <a:rPr lang="en-US"/>
              <a:t>Objects (instances of classes) also have properties</a:t>
            </a:r>
          </a:p>
          <a:p>
            <a:pPr lvl="1">
              <a:lnSpc>
                <a:spcPct val="80000"/>
              </a:lnSpc>
            </a:pPr>
            <a:r>
              <a:rPr lang="en-US"/>
              <a:t>Properties cannot take arguments</a:t>
            </a:r>
          </a:p>
          <a:p>
            <a:pPr lvl="1">
              <a:lnSpc>
                <a:spcPct val="80000"/>
              </a:lnSpc>
            </a:pPr>
            <a:r>
              <a:rPr lang="en-US"/>
              <a:t>Properties can have a different value for each instance</a:t>
            </a:r>
          </a:p>
          <a:p>
            <a:pPr>
              <a:lnSpc>
                <a:spcPct val="80000"/>
              </a:lnSpc>
            </a:pPr>
            <a:r>
              <a:rPr lang="en-US"/>
              <a:t>Use postfix notation for methods and properties</a:t>
            </a:r>
          </a:p>
          <a:p>
            <a:pPr lvl="1">
              <a:lnSpc>
                <a:spcPct val="80000"/>
              </a:lnSpc>
            </a:pPr>
            <a:r>
              <a:rPr lang="en-US"/>
              <a:t>To use the Offset method on FooBar (a Range object): FooBar.Offset(2,3)</a:t>
            </a:r>
          </a:p>
          <a:p>
            <a:pPr lvl="1">
              <a:lnSpc>
                <a:spcPct val="80000"/>
              </a:lnSpc>
            </a:pPr>
            <a:r>
              <a:rPr lang="en-US"/>
              <a:t>To get the Value property of FooBar (a Cell object): FooBar.Value</a:t>
            </a:r>
          </a:p>
          <a:p>
            <a:pPr>
              <a:lnSpc>
                <a:spcPct val="80000"/>
              </a:lnSpc>
            </a:pPr>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0" name="Rectangle 14"/>
          <p:cNvSpPr>
            <a:spLocks noChangeArrowheads="1"/>
          </p:cNvSpPr>
          <p:nvPr/>
        </p:nvSpPr>
        <p:spPr bwMode="auto">
          <a:xfrm>
            <a:off x="4737100" y="1409700"/>
            <a:ext cx="4406900" cy="5054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lnSpc>
                <a:spcPct val="90000"/>
              </a:lnSpc>
              <a:spcBef>
                <a:spcPct val="30000"/>
              </a:spcBef>
              <a:buFontTx/>
              <a:buChar char="•"/>
            </a:pPr>
            <a:r>
              <a:rPr lang="en-US" sz="2400"/>
              <a:t>To get the column number</a:t>
            </a:r>
          </a:p>
          <a:p>
            <a:pPr marL="342900" indent="-342900">
              <a:lnSpc>
                <a:spcPct val="90000"/>
              </a:lnSpc>
              <a:spcBef>
                <a:spcPct val="30000"/>
              </a:spcBef>
              <a:buFontTx/>
              <a:buChar char="•"/>
            </a:pPr>
            <a:endParaRPr lang="en-US" sz="2400"/>
          </a:p>
          <a:p>
            <a:pPr marL="342900" indent="-342900">
              <a:lnSpc>
                <a:spcPct val="90000"/>
              </a:lnSpc>
              <a:spcBef>
                <a:spcPct val="30000"/>
              </a:spcBef>
              <a:buFontTx/>
              <a:buChar char="•"/>
            </a:pPr>
            <a:r>
              <a:rPr lang="en-US" sz="2400"/>
              <a:t>To get the number of cells</a:t>
            </a:r>
          </a:p>
          <a:p>
            <a:pPr marL="342900" indent="-342900">
              <a:lnSpc>
                <a:spcPct val="90000"/>
              </a:lnSpc>
              <a:spcBef>
                <a:spcPct val="30000"/>
              </a:spcBef>
              <a:buFontTx/>
              <a:buChar char="•"/>
            </a:pPr>
            <a:endParaRPr lang="en-US" sz="2400"/>
          </a:p>
          <a:p>
            <a:pPr marL="342900" indent="-342900">
              <a:lnSpc>
                <a:spcPct val="90000"/>
              </a:lnSpc>
              <a:spcBef>
                <a:spcPct val="30000"/>
              </a:spcBef>
              <a:buFontTx/>
              <a:buChar char="•"/>
            </a:pPr>
            <a:r>
              <a:rPr lang="en-US" sz="2400"/>
              <a:t>To get a collection of all the columns</a:t>
            </a:r>
          </a:p>
          <a:p>
            <a:pPr marL="342900" indent="-342900">
              <a:lnSpc>
                <a:spcPct val="90000"/>
              </a:lnSpc>
              <a:spcBef>
                <a:spcPct val="30000"/>
              </a:spcBef>
              <a:buFontTx/>
              <a:buChar char="•"/>
            </a:pPr>
            <a:endParaRPr lang="en-US" sz="2400"/>
          </a:p>
          <a:p>
            <a:pPr marL="342900" indent="-342900">
              <a:lnSpc>
                <a:spcPct val="90000"/>
              </a:lnSpc>
              <a:spcBef>
                <a:spcPct val="30000"/>
              </a:spcBef>
              <a:buFontTx/>
              <a:buChar char="•"/>
            </a:pPr>
            <a:r>
              <a:rPr lang="en-US" sz="2400"/>
              <a:t>To get the i</a:t>
            </a:r>
            <a:r>
              <a:rPr lang="en-US" sz="2400" baseline="30000"/>
              <a:t>th</a:t>
            </a:r>
            <a:r>
              <a:rPr lang="en-US" sz="2400"/>
              <a:t> column in a range</a:t>
            </a:r>
          </a:p>
          <a:p>
            <a:pPr marL="342900" indent="-342900">
              <a:lnSpc>
                <a:spcPct val="90000"/>
              </a:lnSpc>
              <a:spcBef>
                <a:spcPct val="30000"/>
              </a:spcBef>
              <a:buFontTx/>
              <a:buChar char="•"/>
            </a:pPr>
            <a:endParaRPr lang="en-US" sz="2400"/>
          </a:p>
          <a:p>
            <a:pPr marL="342900" indent="-342900">
              <a:lnSpc>
                <a:spcPct val="90000"/>
              </a:lnSpc>
              <a:spcBef>
                <a:spcPct val="30000"/>
              </a:spcBef>
              <a:buFontTx/>
              <a:buChar char="•"/>
            </a:pPr>
            <a:r>
              <a:rPr lang="en-US" sz="2400"/>
              <a:t>To get the number of columns</a:t>
            </a:r>
          </a:p>
        </p:txBody>
      </p:sp>
      <p:sp>
        <p:nvSpPr>
          <p:cNvPr id="39940" name="Text Box 4"/>
          <p:cNvSpPr txBox="1">
            <a:spLocks noChangeArrowheads="1"/>
          </p:cNvSpPr>
          <p:nvPr/>
        </p:nvSpPr>
        <p:spPr bwMode="auto">
          <a:xfrm>
            <a:off x="1371600" y="1905000"/>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Cells</a:t>
            </a:r>
            <a:r>
              <a:rPr lang="en-US" sz="1600">
                <a:solidFill>
                  <a:srgbClr val="000000"/>
                </a:solidFill>
                <a:latin typeface="Arial" charset="0"/>
              </a:rPr>
              <a:t>(i, j)</a:t>
            </a:r>
          </a:p>
        </p:txBody>
      </p:sp>
      <p:sp>
        <p:nvSpPr>
          <p:cNvPr id="39941" name="Text Box 5"/>
          <p:cNvSpPr txBox="1">
            <a:spLocks noChangeArrowheads="1"/>
          </p:cNvSpPr>
          <p:nvPr/>
        </p:nvSpPr>
        <p:spPr bwMode="auto">
          <a:xfrm>
            <a:off x="1371600" y="2768600"/>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Cells</a:t>
            </a:r>
            <a:r>
              <a:rPr lang="en-US" sz="1600">
                <a:solidFill>
                  <a:srgbClr val="000000"/>
                </a:solidFill>
                <a:latin typeface="Arial" charset="0"/>
              </a:rPr>
              <a:t>(i, j).</a:t>
            </a:r>
            <a:r>
              <a:rPr lang="en-US" sz="1600">
                <a:solidFill>
                  <a:srgbClr val="0001D0"/>
                </a:solidFill>
                <a:latin typeface="Arial" charset="0"/>
              </a:rPr>
              <a:t>Value</a:t>
            </a:r>
            <a:endParaRPr lang="en-US" sz="1600">
              <a:solidFill>
                <a:srgbClr val="000000"/>
              </a:solidFill>
              <a:latin typeface="Arial" charset="0"/>
            </a:endParaRPr>
          </a:p>
        </p:txBody>
      </p:sp>
      <p:sp>
        <p:nvSpPr>
          <p:cNvPr id="39942" name="Text Box 6"/>
          <p:cNvSpPr txBox="1">
            <a:spLocks noChangeArrowheads="1"/>
          </p:cNvSpPr>
          <p:nvPr/>
        </p:nvSpPr>
        <p:spPr bwMode="auto">
          <a:xfrm>
            <a:off x="1371600" y="4860925"/>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Rows</a:t>
            </a:r>
            <a:r>
              <a:rPr lang="en-US" sz="1600">
                <a:solidFill>
                  <a:srgbClr val="000000"/>
                </a:solidFill>
                <a:latin typeface="Arial" charset="0"/>
              </a:rPr>
              <a:t>(i)</a:t>
            </a:r>
          </a:p>
        </p:txBody>
      </p:sp>
      <p:sp>
        <p:nvSpPr>
          <p:cNvPr id="39943" name="Text Box 7"/>
          <p:cNvSpPr txBox="1">
            <a:spLocks noChangeArrowheads="1"/>
          </p:cNvSpPr>
          <p:nvPr/>
        </p:nvSpPr>
        <p:spPr bwMode="auto">
          <a:xfrm>
            <a:off x="5194300" y="4854575"/>
            <a:ext cx="28194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Columns</a:t>
            </a:r>
            <a:r>
              <a:rPr lang="en-US" sz="1600">
                <a:solidFill>
                  <a:srgbClr val="000000"/>
                </a:solidFill>
                <a:latin typeface="Arial" charset="0"/>
              </a:rPr>
              <a:t>(i)</a:t>
            </a:r>
          </a:p>
        </p:txBody>
      </p:sp>
      <p:sp>
        <p:nvSpPr>
          <p:cNvPr id="39944" name="Text Box 8"/>
          <p:cNvSpPr txBox="1">
            <a:spLocks noChangeArrowheads="1"/>
          </p:cNvSpPr>
          <p:nvPr/>
        </p:nvSpPr>
        <p:spPr bwMode="auto">
          <a:xfrm>
            <a:off x="1371600" y="3917950"/>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Rows</a:t>
            </a:r>
            <a:endParaRPr lang="en-US" sz="1600">
              <a:solidFill>
                <a:srgbClr val="000000"/>
              </a:solidFill>
              <a:latin typeface="Arial" charset="0"/>
            </a:endParaRPr>
          </a:p>
        </p:txBody>
      </p:sp>
      <p:sp>
        <p:nvSpPr>
          <p:cNvPr id="39946" name="Text Box 10"/>
          <p:cNvSpPr txBox="1">
            <a:spLocks noChangeArrowheads="1"/>
          </p:cNvSpPr>
          <p:nvPr/>
        </p:nvSpPr>
        <p:spPr bwMode="auto">
          <a:xfrm>
            <a:off x="5194300" y="3911600"/>
            <a:ext cx="28194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Columns</a:t>
            </a:r>
            <a:endParaRPr lang="en-US" sz="1600">
              <a:solidFill>
                <a:srgbClr val="000000"/>
              </a:solidFill>
              <a:latin typeface="Arial" charset="0"/>
            </a:endParaRPr>
          </a:p>
        </p:txBody>
      </p:sp>
      <p:sp>
        <p:nvSpPr>
          <p:cNvPr id="39947" name="Text Box 11"/>
          <p:cNvSpPr txBox="1">
            <a:spLocks noChangeArrowheads="1"/>
          </p:cNvSpPr>
          <p:nvPr/>
        </p:nvSpPr>
        <p:spPr bwMode="auto">
          <a:xfrm>
            <a:off x="1371600" y="5648325"/>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Rows.Count</a:t>
            </a:r>
          </a:p>
        </p:txBody>
      </p:sp>
      <p:sp>
        <p:nvSpPr>
          <p:cNvPr id="39948" name="Text Box 12"/>
          <p:cNvSpPr txBox="1">
            <a:spLocks noChangeArrowheads="1"/>
          </p:cNvSpPr>
          <p:nvPr/>
        </p:nvSpPr>
        <p:spPr bwMode="auto">
          <a:xfrm>
            <a:off x="5194300" y="5641975"/>
            <a:ext cx="28194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Columns.Count</a:t>
            </a:r>
          </a:p>
        </p:txBody>
      </p:sp>
      <p:sp>
        <p:nvSpPr>
          <p:cNvPr id="39949" name="Text Box 13"/>
          <p:cNvSpPr txBox="1">
            <a:spLocks noChangeArrowheads="1"/>
          </p:cNvSpPr>
          <p:nvPr/>
        </p:nvSpPr>
        <p:spPr bwMode="auto">
          <a:xfrm>
            <a:off x="5194300" y="2762250"/>
            <a:ext cx="28194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Cells.Count</a:t>
            </a:r>
          </a:p>
        </p:txBody>
      </p:sp>
      <p:sp>
        <p:nvSpPr>
          <p:cNvPr id="39951" name="Text Box 15"/>
          <p:cNvSpPr txBox="1">
            <a:spLocks noChangeArrowheads="1"/>
          </p:cNvSpPr>
          <p:nvPr/>
        </p:nvSpPr>
        <p:spPr bwMode="auto">
          <a:xfrm>
            <a:off x="5207000" y="1905000"/>
            <a:ext cx="25146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r>
              <a:rPr lang="en-US" sz="1600">
                <a:solidFill>
                  <a:srgbClr val="000000"/>
                </a:solidFill>
                <a:latin typeface="Arial" charset="0"/>
              </a:rPr>
              <a:t>theRange.</a:t>
            </a:r>
            <a:r>
              <a:rPr lang="en-US" sz="1600">
                <a:solidFill>
                  <a:srgbClr val="0001D0"/>
                </a:solidFill>
                <a:latin typeface="Arial" charset="0"/>
              </a:rPr>
              <a:t>Column</a:t>
            </a:r>
            <a:endParaRPr lang="en-US" sz="1600">
              <a:solidFill>
                <a:srgbClr val="000000"/>
              </a:solidFill>
              <a:latin typeface="Arial" charset="0"/>
            </a:endParaRPr>
          </a:p>
        </p:txBody>
      </p:sp>
      <p:sp>
        <p:nvSpPr>
          <p:cNvPr id="39952" name="Rectangle 16"/>
          <p:cNvSpPr>
            <a:spLocks noGrp="1" noChangeArrowheads="1"/>
          </p:cNvSpPr>
          <p:nvPr>
            <p:ph type="title"/>
          </p:nvPr>
        </p:nvSpPr>
        <p:spPr/>
        <p:txBody>
          <a:bodyPr/>
          <a:lstStyle/>
          <a:p>
            <a:r>
              <a:rPr lang="en-US"/>
              <a:t>Cells, rows and columns</a:t>
            </a:r>
            <a:br>
              <a:rPr lang="en-US"/>
            </a:br>
            <a:r>
              <a:rPr lang="en-US"/>
              <a:t>in a range</a:t>
            </a:r>
          </a:p>
        </p:txBody>
      </p:sp>
      <p:sp>
        <p:nvSpPr>
          <p:cNvPr id="39953" name="Rectangle 17"/>
          <p:cNvSpPr>
            <a:spLocks noGrp="1" noChangeArrowheads="1"/>
          </p:cNvSpPr>
          <p:nvPr>
            <p:ph type="body" idx="1"/>
          </p:nvPr>
        </p:nvSpPr>
        <p:spPr/>
        <p:txBody>
          <a:bodyPr/>
          <a:lstStyle/>
          <a:p>
            <a:r>
              <a:rPr lang="en-US"/>
              <a:t>To get the (i,j) cell in a range</a:t>
            </a:r>
          </a:p>
          <a:p>
            <a:endParaRPr lang="en-US"/>
          </a:p>
          <a:p>
            <a:r>
              <a:rPr lang="en-US"/>
              <a:t>To get its value</a:t>
            </a:r>
          </a:p>
          <a:p>
            <a:endParaRPr lang="en-US"/>
          </a:p>
          <a:p>
            <a:r>
              <a:rPr lang="en-US"/>
              <a:t>To get a collection of all the</a:t>
            </a:r>
            <a:br>
              <a:rPr lang="en-US"/>
            </a:br>
            <a:r>
              <a:rPr lang="en-US"/>
              <a:t>rows</a:t>
            </a:r>
          </a:p>
          <a:p>
            <a:endParaRPr lang="en-US"/>
          </a:p>
          <a:p>
            <a:r>
              <a:rPr lang="en-US"/>
              <a:t>To get the ith row in a range</a:t>
            </a:r>
          </a:p>
          <a:p>
            <a:endParaRPr lang="en-US"/>
          </a:p>
          <a:p>
            <a:r>
              <a:rPr lang="en-US"/>
              <a:t>To get the number of rows</a:t>
            </a:r>
          </a:p>
          <a:p>
            <a:endParaRPr lang="en-US"/>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The column number of</a:t>
            </a:r>
            <a:br>
              <a:rPr lang="en-US"/>
            </a:br>
            <a:r>
              <a:rPr lang="en-US"/>
              <a:t>the invoking cell</a:t>
            </a:r>
          </a:p>
        </p:txBody>
      </p:sp>
      <p:sp>
        <p:nvSpPr>
          <p:cNvPr id="64515" name="Rectangle 3"/>
          <p:cNvSpPr>
            <a:spLocks noGrp="1" noChangeArrowheads="1"/>
          </p:cNvSpPr>
          <p:nvPr>
            <p:ph type="body" idx="1"/>
          </p:nvPr>
        </p:nvSpPr>
        <p:spPr/>
        <p:txBody>
          <a:bodyPr/>
          <a:lstStyle/>
          <a:p>
            <a:r>
              <a:rPr lang="en-US"/>
              <a:t>The column number is a property of the invoking cell</a:t>
            </a:r>
          </a:p>
          <a:p>
            <a:endParaRPr lang="en-US"/>
          </a:p>
          <a:p>
            <a:endParaRPr lang="en-US"/>
          </a:p>
          <a:p>
            <a:endParaRPr lang="en-US"/>
          </a:p>
          <a:p>
            <a:r>
              <a:rPr lang="en-US"/>
              <a:t>In a similar way, we can invoke (almost) any Excel worksheet function</a:t>
            </a:r>
            <a:br>
              <a:rPr lang="en-US"/>
            </a:br>
            <a:r>
              <a:rPr lang="en-US"/>
              <a:t/>
            </a:r>
            <a:br>
              <a:rPr lang="en-US"/>
            </a:br>
            <a:r>
              <a:rPr lang="en-US"/>
              <a:t/>
            </a:r>
            <a:br>
              <a:rPr lang="en-US"/>
            </a:br>
            <a:endParaRPr lang="en-US"/>
          </a:p>
          <a:p>
            <a:r>
              <a:rPr lang="en-US"/>
              <a:t>Some worksheet functions aren’t available</a:t>
            </a:r>
          </a:p>
          <a:p>
            <a:pPr lvl="1"/>
            <a:r>
              <a:rPr lang="en-US">
                <a:latin typeface="Courier New" pitchFamily="-16" charset="0"/>
              </a:rPr>
              <a:t>SQRT</a:t>
            </a:r>
            <a:r>
              <a:rPr lang="en-US"/>
              <a:t>: use the VBA function Sqr instead</a:t>
            </a:r>
          </a:p>
          <a:p>
            <a:pPr lvl="1"/>
            <a:r>
              <a:rPr lang="en-US"/>
              <a:t>Look in VBA on-line help for ‘WorksheetFunction’ and follow from there to a list of worksheet functions that Excel VBA supports</a:t>
            </a:r>
          </a:p>
        </p:txBody>
      </p:sp>
      <p:sp>
        <p:nvSpPr>
          <p:cNvPr id="64516" name="Text Box 4"/>
          <p:cNvSpPr txBox="1">
            <a:spLocks noChangeArrowheads="1"/>
          </p:cNvSpPr>
          <p:nvPr/>
        </p:nvSpPr>
        <p:spPr bwMode="auto">
          <a:xfrm>
            <a:off x="1066800" y="1905000"/>
            <a:ext cx="74168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028700" algn="l"/>
              </a:tabLst>
              <a:defRPr sz="2400">
                <a:solidFill>
                  <a:schemeClr val="tx1"/>
                </a:solidFill>
                <a:latin typeface="Times New Roman" pitchFamily="-16" charset="0"/>
              </a:defRPr>
            </a:lvl1pPr>
            <a:lvl2pPr>
              <a:tabLst>
                <a:tab pos="342900" algn="l"/>
                <a:tab pos="685800" algn="l"/>
                <a:tab pos="1028700" algn="l"/>
              </a:tabLst>
              <a:defRPr sz="2400">
                <a:solidFill>
                  <a:schemeClr val="tx1"/>
                </a:solidFill>
                <a:latin typeface="Times New Roman" pitchFamily="-16" charset="0"/>
              </a:defRPr>
            </a:lvl2pPr>
            <a:lvl3pPr>
              <a:tabLst>
                <a:tab pos="342900" algn="l"/>
                <a:tab pos="685800" algn="l"/>
                <a:tab pos="1028700" algn="l"/>
              </a:tabLst>
              <a:defRPr sz="2400">
                <a:solidFill>
                  <a:schemeClr val="tx1"/>
                </a:solidFill>
                <a:latin typeface="Times New Roman" pitchFamily="-16" charset="0"/>
              </a:defRPr>
            </a:lvl3pPr>
            <a:lvl4pPr>
              <a:tabLst>
                <a:tab pos="342900" algn="l"/>
                <a:tab pos="685800" algn="l"/>
                <a:tab pos="1028700" algn="l"/>
              </a:tabLst>
              <a:defRPr sz="2400">
                <a:solidFill>
                  <a:schemeClr val="tx1"/>
                </a:solidFill>
                <a:latin typeface="Times New Roman" pitchFamily="-16" charset="0"/>
              </a:defRPr>
            </a:lvl4pPr>
            <a:lvl5pPr>
              <a:tabLst>
                <a:tab pos="342900" algn="l"/>
                <a:tab pos="685800" algn="l"/>
                <a:tab pos="1028700" algn="l"/>
              </a:tabLst>
              <a:defRPr sz="2400">
                <a:solidFill>
                  <a:schemeClr val="tx1"/>
                </a:solidFill>
                <a:latin typeface="Times New Roman" pitchFamily="-16" charset="0"/>
              </a:defRPr>
            </a:lvl5pPr>
            <a:lvl6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6pPr>
            <a:lvl7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7pPr>
            <a:lvl8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8pPr>
            <a:lvl9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9pPr>
          </a:lstStyle>
          <a:p>
            <a:r>
              <a:rPr lang="en-US" sz="1600">
                <a:solidFill>
                  <a:srgbClr val="0001D0"/>
                </a:solidFill>
                <a:latin typeface="Arial" charset="0"/>
              </a:rPr>
              <a:t>Application.Caller.Column</a:t>
            </a:r>
          </a:p>
        </p:txBody>
      </p:sp>
      <p:sp>
        <p:nvSpPr>
          <p:cNvPr id="64517" name="Text Box 5"/>
          <p:cNvSpPr txBox="1">
            <a:spLocks noChangeArrowheads="1"/>
          </p:cNvSpPr>
          <p:nvPr/>
        </p:nvSpPr>
        <p:spPr bwMode="auto">
          <a:xfrm>
            <a:off x="1066800" y="4000500"/>
            <a:ext cx="74168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028700" algn="l"/>
              </a:tabLst>
              <a:defRPr sz="2400">
                <a:solidFill>
                  <a:schemeClr val="tx1"/>
                </a:solidFill>
                <a:latin typeface="Times New Roman" pitchFamily="-16" charset="0"/>
              </a:defRPr>
            </a:lvl1pPr>
            <a:lvl2pPr>
              <a:tabLst>
                <a:tab pos="342900" algn="l"/>
                <a:tab pos="685800" algn="l"/>
                <a:tab pos="1028700" algn="l"/>
              </a:tabLst>
              <a:defRPr sz="2400">
                <a:solidFill>
                  <a:schemeClr val="tx1"/>
                </a:solidFill>
                <a:latin typeface="Times New Roman" pitchFamily="-16" charset="0"/>
              </a:defRPr>
            </a:lvl2pPr>
            <a:lvl3pPr>
              <a:tabLst>
                <a:tab pos="342900" algn="l"/>
                <a:tab pos="685800" algn="l"/>
                <a:tab pos="1028700" algn="l"/>
              </a:tabLst>
              <a:defRPr sz="2400">
                <a:solidFill>
                  <a:schemeClr val="tx1"/>
                </a:solidFill>
                <a:latin typeface="Times New Roman" pitchFamily="-16" charset="0"/>
              </a:defRPr>
            </a:lvl3pPr>
            <a:lvl4pPr>
              <a:tabLst>
                <a:tab pos="342900" algn="l"/>
                <a:tab pos="685800" algn="l"/>
                <a:tab pos="1028700" algn="l"/>
              </a:tabLst>
              <a:defRPr sz="2400">
                <a:solidFill>
                  <a:schemeClr val="tx1"/>
                </a:solidFill>
                <a:latin typeface="Times New Roman" pitchFamily="-16" charset="0"/>
              </a:defRPr>
            </a:lvl4pPr>
            <a:lvl5pPr>
              <a:tabLst>
                <a:tab pos="342900" algn="l"/>
                <a:tab pos="685800" algn="l"/>
                <a:tab pos="1028700" algn="l"/>
              </a:tabLst>
              <a:defRPr sz="2400">
                <a:solidFill>
                  <a:schemeClr val="tx1"/>
                </a:solidFill>
                <a:latin typeface="Times New Roman" pitchFamily="-16" charset="0"/>
              </a:defRPr>
            </a:lvl5pPr>
            <a:lvl6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6pPr>
            <a:lvl7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7pPr>
            <a:lvl8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8pPr>
            <a:lvl9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9pPr>
          </a:lstStyle>
          <a:p>
            <a:r>
              <a:rPr lang="en-US" sz="1600">
                <a:solidFill>
                  <a:srgbClr val="0001D0"/>
                </a:solidFill>
                <a:latin typeface="Arial" charset="0"/>
              </a:rPr>
              <a:t>Application.WorksheetFunction.SUM</a:t>
            </a:r>
            <a:r>
              <a:rPr lang="en-US" sz="1600">
                <a:solidFill>
                  <a:srgbClr val="000000"/>
                </a:solidFill>
                <a:latin typeface="Arial" charset="0"/>
              </a:rPr>
              <a:t>(theRange)</a:t>
            </a:r>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The If statement</a:t>
            </a:r>
          </a:p>
        </p:txBody>
      </p:sp>
      <p:sp>
        <p:nvSpPr>
          <p:cNvPr id="35843" name="Rectangle 3"/>
          <p:cNvSpPr>
            <a:spLocks noGrp="1" noChangeArrowheads="1"/>
          </p:cNvSpPr>
          <p:nvPr>
            <p:ph type="body" idx="1"/>
          </p:nvPr>
        </p:nvSpPr>
        <p:spPr>
          <a:xfrm>
            <a:off x="381000" y="1295400"/>
            <a:ext cx="8356600" cy="5270500"/>
          </a:xfrm>
        </p:spPr>
        <p:txBody>
          <a:bodyPr/>
          <a:lstStyle/>
          <a:p>
            <a:pPr>
              <a:lnSpc>
                <a:spcPct val="80000"/>
              </a:lnSpc>
            </a:pPr>
            <a:r>
              <a:rPr lang="en-US"/>
              <a:t>The syntax of If is</a:t>
            </a:r>
          </a:p>
          <a:p>
            <a:pPr>
              <a:lnSpc>
                <a:spcPct val="80000"/>
              </a:lnSpc>
            </a:pPr>
            <a:endParaRPr lang="en-US"/>
          </a:p>
          <a:p>
            <a:pPr>
              <a:lnSpc>
                <a:spcPct val="80000"/>
              </a:lnSpc>
            </a:pPr>
            <a:endParaRPr lang="en-US"/>
          </a:p>
          <a:p>
            <a:pPr>
              <a:lnSpc>
                <a:spcPct val="80000"/>
              </a:lnSpc>
            </a:pPr>
            <a:endParaRPr lang="en-US"/>
          </a:p>
          <a:p>
            <a:pPr>
              <a:lnSpc>
                <a:spcPct val="80000"/>
              </a:lnSpc>
            </a:pPr>
            <a:r>
              <a:rPr lang="en-US"/>
              <a:t>The “Else” and its sequence of statements are optional</a:t>
            </a:r>
          </a:p>
          <a:p>
            <a:pPr>
              <a:lnSpc>
                <a:spcPct val="80000"/>
              </a:lnSpc>
            </a:pPr>
            <a:r>
              <a:rPr lang="en-US"/>
              <a:t>You can chain them together to arbitrary length</a:t>
            </a:r>
          </a:p>
          <a:p>
            <a:pPr>
              <a:lnSpc>
                <a:spcPct val="80000"/>
              </a:lnSpc>
            </a:pPr>
            <a:endParaRPr lang="en-US"/>
          </a:p>
          <a:p>
            <a:pPr>
              <a:lnSpc>
                <a:spcPct val="80000"/>
              </a:lnSpc>
            </a:pPr>
            <a:endParaRPr lang="en-US"/>
          </a:p>
          <a:p>
            <a:pPr>
              <a:lnSpc>
                <a:spcPct val="80000"/>
              </a:lnSpc>
            </a:pPr>
            <a:endParaRPr lang="en-US"/>
          </a:p>
          <a:p>
            <a:pPr>
              <a:lnSpc>
                <a:spcPct val="80000"/>
              </a:lnSpc>
            </a:pPr>
            <a:endParaRPr lang="en-US"/>
          </a:p>
          <a:p>
            <a:pPr>
              <a:lnSpc>
                <a:spcPct val="80000"/>
              </a:lnSpc>
            </a:pPr>
            <a:r>
              <a:rPr lang="en-US"/>
              <a:t>Sometimes you need to “flip” the condition with “Not”</a:t>
            </a:r>
          </a:p>
        </p:txBody>
      </p:sp>
      <p:sp>
        <p:nvSpPr>
          <p:cNvPr id="35844" name="Text Box 4"/>
          <p:cNvSpPr txBox="1">
            <a:spLocks noChangeArrowheads="1"/>
          </p:cNvSpPr>
          <p:nvPr/>
        </p:nvSpPr>
        <p:spPr bwMode="auto">
          <a:xfrm>
            <a:off x="2133600" y="1676400"/>
            <a:ext cx="4572000" cy="1081088"/>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pPr>
              <a:lnSpc>
                <a:spcPct val="80000"/>
              </a:lnSpc>
            </a:pPr>
            <a:r>
              <a:rPr lang="en-US" sz="1600">
                <a:solidFill>
                  <a:srgbClr val="063DE8"/>
                </a:solidFill>
                <a:latin typeface="Arial" charset="0"/>
              </a:rPr>
              <a:t>If</a:t>
            </a:r>
            <a:r>
              <a:rPr lang="en-US" sz="1600">
                <a:solidFill>
                  <a:srgbClr val="000000"/>
                </a:solidFill>
                <a:latin typeface="Arial" charset="0"/>
              </a:rPr>
              <a:t> </a:t>
            </a:r>
            <a:r>
              <a:rPr lang="en-US" sz="1600" i="1">
                <a:solidFill>
                  <a:srgbClr val="000000"/>
                </a:solidFill>
                <a:latin typeface="Arial" charset="0"/>
              </a:rPr>
              <a:t>&lt;test condition&gt;</a:t>
            </a:r>
            <a:r>
              <a:rPr lang="en-US" sz="1600">
                <a:solidFill>
                  <a:srgbClr val="000000"/>
                </a:solidFill>
                <a:latin typeface="Arial" charset="0"/>
              </a:rPr>
              <a:t> </a:t>
            </a:r>
            <a:r>
              <a:rPr lang="en-US" sz="1600">
                <a:solidFill>
                  <a:srgbClr val="063DE8"/>
                </a:solidFill>
                <a:latin typeface="Arial" charset="0"/>
              </a:rPr>
              <a:t>Then</a:t>
            </a:r>
          </a:p>
          <a:p>
            <a:pPr>
              <a:lnSpc>
                <a:spcPct val="80000"/>
              </a:lnSpc>
            </a:pPr>
            <a:r>
              <a:rPr lang="en-US" sz="1600">
                <a:latin typeface="Arial" charset="0"/>
              </a:rPr>
              <a:t>	</a:t>
            </a:r>
            <a:r>
              <a:rPr lang="en-US" sz="1600" i="1">
                <a:solidFill>
                  <a:srgbClr val="000000"/>
                </a:solidFill>
                <a:latin typeface="Arial" charset="0"/>
              </a:rPr>
              <a:t>&lt;a sequence of statements&gt;</a:t>
            </a:r>
            <a:endParaRPr lang="en-US" sz="1600">
              <a:solidFill>
                <a:srgbClr val="000000"/>
              </a:solidFill>
              <a:latin typeface="Arial" charset="0"/>
            </a:endParaRPr>
          </a:p>
          <a:p>
            <a:pPr>
              <a:lnSpc>
                <a:spcPct val="80000"/>
              </a:lnSpc>
            </a:pPr>
            <a:r>
              <a:rPr lang="en-US" sz="1600">
                <a:solidFill>
                  <a:srgbClr val="063DE8"/>
                </a:solidFill>
                <a:latin typeface="Arial" charset="0"/>
              </a:rPr>
              <a:t>Else</a:t>
            </a:r>
            <a:endParaRPr lang="en-US" sz="1600">
              <a:latin typeface="Arial" charset="0"/>
            </a:endParaRPr>
          </a:p>
          <a:p>
            <a:pPr>
              <a:lnSpc>
                <a:spcPct val="80000"/>
              </a:lnSpc>
            </a:pPr>
            <a:r>
              <a:rPr lang="en-US" sz="1600">
                <a:latin typeface="Arial" charset="0"/>
              </a:rPr>
              <a:t>	</a:t>
            </a:r>
            <a:r>
              <a:rPr lang="en-US" sz="1600" i="1">
                <a:solidFill>
                  <a:srgbClr val="000000"/>
                </a:solidFill>
                <a:latin typeface="Arial" charset="0"/>
              </a:rPr>
              <a:t>&lt;another sequence of statements&gt;</a:t>
            </a:r>
            <a:endParaRPr lang="en-US" sz="1600">
              <a:solidFill>
                <a:srgbClr val="000000"/>
              </a:solidFill>
              <a:latin typeface="Arial" charset="0"/>
            </a:endParaRPr>
          </a:p>
          <a:p>
            <a:pPr>
              <a:lnSpc>
                <a:spcPct val="80000"/>
              </a:lnSpc>
            </a:pPr>
            <a:r>
              <a:rPr lang="en-US" sz="1600">
                <a:solidFill>
                  <a:srgbClr val="063DE8"/>
                </a:solidFill>
                <a:latin typeface="Arial" charset="0"/>
              </a:rPr>
              <a:t>End If</a:t>
            </a:r>
            <a:endParaRPr lang="en-US" sz="1600">
              <a:latin typeface="Arial" charset="0"/>
            </a:endParaRPr>
          </a:p>
        </p:txBody>
      </p:sp>
      <p:sp>
        <p:nvSpPr>
          <p:cNvPr id="35845" name="Text Box 5"/>
          <p:cNvSpPr txBox="1">
            <a:spLocks noChangeArrowheads="1"/>
          </p:cNvSpPr>
          <p:nvPr/>
        </p:nvSpPr>
        <p:spPr bwMode="auto">
          <a:xfrm>
            <a:off x="2133600" y="3683000"/>
            <a:ext cx="4572000" cy="1471613"/>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pPr>
              <a:lnSpc>
                <a:spcPct val="80000"/>
              </a:lnSpc>
            </a:pPr>
            <a:r>
              <a:rPr lang="en-US" sz="1600">
                <a:solidFill>
                  <a:srgbClr val="063DE8"/>
                </a:solidFill>
                <a:latin typeface="Arial" charset="0"/>
              </a:rPr>
              <a:t>If </a:t>
            </a:r>
            <a:r>
              <a:rPr lang="en-US" sz="1600" i="1">
                <a:solidFill>
                  <a:srgbClr val="000000"/>
                </a:solidFill>
                <a:latin typeface="Arial" charset="0"/>
              </a:rPr>
              <a:t>&lt;test condition&gt;</a:t>
            </a:r>
            <a:r>
              <a:rPr lang="en-US" sz="1600">
                <a:latin typeface="Arial" charset="0"/>
              </a:rPr>
              <a:t> </a:t>
            </a:r>
            <a:r>
              <a:rPr lang="en-US" sz="1600">
                <a:solidFill>
                  <a:srgbClr val="063DE8"/>
                </a:solidFill>
                <a:latin typeface="Arial" charset="0"/>
              </a:rPr>
              <a:t>Then</a:t>
            </a:r>
            <a:endParaRPr lang="en-US" sz="1600">
              <a:latin typeface="Arial" charset="0"/>
            </a:endParaRPr>
          </a:p>
          <a:p>
            <a:pPr>
              <a:lnSpc>
                <a:spcPct val="80000"/>
              </a:lnSpc>
            </a:pPr>
            <a:r>
              <a:rPr lang="en-US" sz="1600">
                <a:latin typeface="Arial" charset="0"/>
              </a:rPr>
              <a:t>	</a:t>
            </a:r>
            <a:r>
              <a:rPr lang="en-US" sz="1600" i="1">
                <a:solidFill>
                  <a:srgbClr val="000000"/>
                </a:solidFill>
                <a:latin typeface="Arial" charset="0"/>
              </a:rPr>
              <a:t>&lt;a sequence of statements&gt;</a:t>
            </a:r>
            <a:endParaRPr lang="en-US" sz="1600">
              <a:solidFill>
                <a:srgbClr val="000000"/>
              </a:solidFill>
              <a:latin typeface="Arial" charset="0"/>
            </a:endParaRPr>
          </a:p>
          <a:p>
            <a:pPr>
              <a:lnSpc>
                <a:spcPct val="80000"/>
              </a:lnSpc>
            </a:pPr>
            <a:r>
              <a:rPr lang="en-US" sz="1600">
                <a:solidFill>
                  <a:srgbClr val="063DE8"/>
                </a:solidFill>
                <a:latin typeface="Arial" charset="0"/>
              </a:rPr>
              <a:t>Elseif</a:t>
            </a:r>
            <a:r>
              <a:rPr lang="en-US" sz="1600">
                <a:latin typeface="Arial" charset="0"/>
              </a:rPr>
              <a:t> </a:t>
            </a:r>
            <a:r>
              <a:rPr lang="en-US" sz="1600" i="1">
                <a:solidFill>
                  <a:srgbClr val="000000"/>
                </a:solidFill>
                <a:latin typeface="Arial" charset="0"/>
              </a:rPr>
              <a:t>&lt;another test condition&gt;</a:t>
            </a:r>
            <a:r>
              <a:rPr lang="en-US" sz="1600">
                <a:latin typeface="Arial" charset="0"/>
              </a:rPr>
              <a:t> </a:t>
            </a:r>
            <a:r>
              <a:rPr lang="en-US" sz="1600">
                <a:solidFill>
                  <a:srgbClr val="063DE8"/>
                </a:solidFill>
                <a:latin typeface="Arial" charset="0"/>
              </a:rPr>
              <a:t>Then</a:t>
            </a:r>
            <a:endParaRPr lang="en-US" sz="1600">
              <a:latin typeface="Arial" charset="0"/>
            </a:endParaRPr>
          </a:p>
          <a:p>
            <a:pPr>
              <a:lnSpc>
                <a:spcPct val="80000"/>
              </a:lnSpc>
            </a:pPr>
            <a:r>
              <a:rPr lang="en-US" sz="1600">
                <a:latin typeface="Arial" charset="0"/>
              </a:rPr>
              <a:t>	</a:t>
            </a:r>
            <a:r>
              <a:rPr lang="en-US" sz="1600" i="1">
                <a:solidFill>
                  <a:srgbClr val="000000"/>
                </a:solidFill>
                <a:latin typeface="Arial" charset="0"/>
              </a:rPr>
              <a:t>&lt;another sequence of statements&gt;</a:t>
            </a:r>
          </a:p>
          <a:p>
            <a:pPr>
              <a:lnSpc>
                <a:spcPct val="80000"/>
              </a:lnSpc>
            </a:pPr>
            <a:r>
              <a:rPr lang="en-US" sz="1600">
                <a:solidFill>
                  <a:srgbClr val="063DE8"/>
                </a:solidFill>
                <a:latin typeface="Arial" charset="0"/>
              </a:rPr>
              <a:t>Else</a:t>
            </a:r>
            <a:endParaRPr lang="en-US" sz="1600">
              <a:latin typeface="Arial" charset="0"/>
            </a:endParaRPr>
          </a:p>
          <a:p>
            <a:pPr>
              <a:lnSpc>
                <a:spcPct val="80000"/>
              </a:lnSpc>
            </a:pPr>
            <a:r>
              <a:rPr lang="en-US" sz="1600">
                <a:latin typeface="Arial" charset="0"/>
              </a:rPr>
              <a:t>	</a:t>
            </a:r>
            <a:r>
              <a:rPr lang="en-US" sz="1600" i="1">
                <a:solidFill>
                  <a:srgbClr val="000000"/>
                </a:solidFill>
                <a:latin typeface="Arial" charset="0"/>
              </a:rPr>
              <a:t>&lt;another sequence of statements&gt;</a:t>
            </a:r>
            <a:endParaRPr lang="en-US" sz="1600">
              <a:solidFill>
                <a:srgbClr val="000000"/>
              </a:solidFill>
              <a:latin typeface="Arial" charset="0"/>
            </a:endParaRPr>
          </a:p>
          <a:p>
            <a:pPr>
              <a:lnSpc>
                <a:spcPct val="80000"/>
              </a:lnSpc>
            </a:pPr>
            <a:r>
              <a:rPr lang="en-US" sz="1600">
                <a:solidFill>
                  <a:srgbClr val="063DE8"/>
                </a:solidFill>
                <a:latin typeface="Arial" charset="0"/>
              </a:rPr>
              <a:t>End If</a:t>
            </a:r>
          </a:p>
        </p:txBody>
      </p:sp>
      <p:sp>
        <p:nvSpPr>
          <p:cNvPr id="35846" name="Text Box 6"/>
          <p:cNvSpPr txBox="1">
            <a:spLocks noChangeArrowheads="1"/>
          </p:cNvSpPr>
          <p:nvPr/>
        </p:nvSpPr>
        <p:spPr bwMode="auto">
          <a:xfrm>
            <a:off x="2146300" y="5676900"/>
            <a:ext cx="4572000" cy="690563"/>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Lst>
              <a:defRPr sz="2400">
                <a:solidFill>
                  <a:schemeClr val="tx1"/>
                </a:solidFill>
                <a:latin typeface="Times New Roman" pitchFamily="-16" charset="0"/>
              </a:defRPr>
            </a:lvl1pPr>
            <a:lvl2pPr>
              <a:tabLst>
                <a:tab pos="457200" algn="l"/>
              </a:tabLst>
              <a:defRPr sz="2400">
                <a:solidFill>
                  <a:schemeClr val="tx1"/>
                </a:solidFill>
                <a:latin typeface="Times New Roman" pitchFamily="-16" charset="0"/>
              </a:defRPr>
            </a:lvl2pPr>
            <a:lvl3pPr>
              <a:tabLst>
                <a:tab pos="457200" algn="l"/>
              </a:tabLst>
              <a:defRPr sz="2400">
                <a:solidFill>
                  <a:schemeClr val="tx1"/>
                </a:solidFill>
                <a:latin typeface="Times New Roman" pitchFamily="-16" charset="0"/>
              </a:defRPr>
            </a:lvl3pPr>
            <a:lvl4pPr>
              <a:tabLst>
                <a:tab pos="457200" algn="l"/>
              </a:tabLst>
              <a:defRPr sz="2400">
                <a:solidFill>
                  <a:schemeClr val="tx1"/>
                </a:solidFill>
                <a:latin typeface="Times New Roman" pitchFamily="-16" charset="0"/>
              </a:defRPr>
            </a:lvl4pPr>
            <a:lvl5pPr>
              <a:tabLst>
                <a:tab pos="457200" algn="l"/>
              </a:tabLst>
              <a:defRPr sz="2400">
                <a:solidFill>
                  <a:schemeClr val="tx1"/>
                </a:solidFill>
                <a:latin typeface="Times New Roman" pitchFamily="-16" charset="0"/>
              </a:defRPr>
            </a:lvl5pPr>
            <a:lvl6pPr eaLnBrk="0" fontAlgn="base" hangingPunct="0">
              <a:spcBef>
                <a:spcPct val="0"/>
              </a:spcBef>
              <a:spcAft>
                <a:spcPct val="0"/>
              </a:spcAft>
              <a:tabLst>
                <a:tab pos="457200" algn="l"/>
              </a:tabLst>
              <a:defRPr sz="2400">
                <a:solidFill>
                  <a:schemeClr val="tx1"/>
                </a:solidFill>
                <a:latin typeface="Times New Roman" pitchFamily="-16" charset="0"/>
              </a:defRPr>
            </a:lvl6pPr>
            <a:lvl7pPr eaLnBrk="0" fontAlgn="base" hangingPunct="0">
              <a:spcBef>
                <a:spcPct val="0"/>
              </a:spcBef>
              <a:spcAft>
                <a:spcPct val="0"/>
              </a:spcAft>
              <a:tabLst>
                <a:tab pos="457200" algn="l"/>
              </a:tabLst>
              <a:defRPr sz="2400">
                <a:solidFill>
                  <a:schemeClr val="tx1"/>
                </a:solidFill>
                <a:latin typeface="Times New Roman" pitchFamily="-16" charset="0"/>
              </a:defRPr>
            </a:lvl7pPr>
            <a:lvl8pPr eaLnBrk="0" fontAlgn="base" hangingPunct="0">
              <a:spcBef>
                <a:spcPct val="0"/>
              </a:spcBef>
              <a:spcAft>
                <a:spcPct val="0"/>
              </a:spcAft>
              <a:tabLst>
                <a:tab pos="457200" algn="l"/>
              </a:tabLst>
              <a:defRPr sz="2400">
                <a:solidFill>
                  <a:schemeClr val="tx1"/>
                </a:solidFill>
                <a:latin typeface="Times New Roman" pitchFamily="-16" charset="0"/>
              </a:defRPr>
            </a:lvl8pPr>
            <a:lvl9pPr eaLnBrk="0" fontAlgn="base" hangingPunct="0">
              <a:spcBef>
                <a:spcPct val="0"/>
              </a:spcBef>
              <a:spcAft>
                <a:spcPct val="0"/>
              </a:spcAft>
              <a:tabLst>
                <a:tab pos="457200" algn="l"/>
              </a:tabLst>
              <a:defRPr sz="2400">
                <a:solidFill>
                  <a:schemeClr val="tx1"/>
                </a:solidFill>
                <a:latin typeface="Times New Roman" pitchFamily="-16" charset="0"/>
              </a:defRPr>
            </a:lvl9pPr>
          </a:lstStyle>
          <a:p>
            <a:pPr>
              <a:lnSpc>
                <a:spcPct val="80000"/>
              </a:lnSpc>
            </a:pPr>
            <a:r>
              <a:rPr lang="en-US" sz="1600">
                <a:solidFill>
                  <a:srgbClr val="063DE8"/>
                </a:solidFill>
                <a:latin typeface="Arial" charset="0"/>
              </a:rPr>
              <a:t>If Not </a:t>
            </a:r>
            <a:r>
              <a:rPr lang="en-US" sz="1600" i="1">
                <a:solidFill>
                  <a:srgbClr val="000000"/>
                </a:solidFill>
                <a:latin typeface="Arial" charset="0"/>
              </a:rPr>
              <a:t>&lt;test condition&gt;</a:t>
            </a:r>
            <a:r>
              <a:rPr lang="en-US" sz="1600">
                <a:solidFill>
                  <a:srgbClr val="063DE8"/>
                </a:solidFill>
                <a:latin typeface="Arial" charset="0"/>
              </a:rPr>
              <a:t> Then</a:t>
            </a:r>
          </a:p>
          <a:p>
            <a:pPr>
              <a:lnSpc>
                <a:spcPct val="80000"/>
              </a:lnSpc>
            </a:pPr>
            <a:r>
              <a:rPr lang="en-US" sz="1600">
                <a:latin typeface="Arial" charset="0"/>
              </a:rPr>
              <a:t>	</a:t>
            </a:r>
            <a:r>
              <a:rPr lang="en-US" sz="1600" i="1">
                <a:solidFill>
                  <a:srgbClr val="000000"/>
                </a:solidFill>
                <a:latin typeface="Arial" charset="0"/>
              </a:rPr>
              <a:t>&lt;a sequence of statements&gt;</a:t>
            </a:r>
            <a:endParaRPr lang="en-US" sz="1600">
              <a:solidFill>
                <a:srgbClr val="000000"/>
              </a:solidFill>
              <a:latin typeface="Arial" charset="0"/>
            </a:endParaRPr>
          </a:p>
          <a:p>
            <a:pPr>
              <a:lnSpc>
                <a:spcPct val="80000"/>
              </a:lnSpc>
            </a:pPr>
            <a:r>
              <a:rPr lang="en-US" sz="1600">
                <a:solidFill>
                  <a:srgbClr val="063DE8"/>
                </a:solidFill>
                <a:latin typeface="Arial" charset="0"/>
              </a:rPr>
              <a:t>End If</a:t>
            </a:r>
            <a:endParaRPr lang="en-US" sz="1600">
              <a:latin typeface="Arial" charset="0"/>
            </a:endParaRPr>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A formula for period number</a:t>
            </a:r>
          </a:p>
        </p:txBody>
      </p:sp>
      <p:sp>
        <p:nvSpPr>
          <p:cNvPr id="37891" name="Rectangle 3"/>
          <p:cNvSpPr>
            <a:spLocks noGrp="1" noChangeArrowheads="1"/>
          </p:cNvSpPr>
          <p:nvPr>
            <p:ph type="body" idx="1"/>
          </p:nvPr>
        </p:nvSpPr>
        <p:spPr>
          <a:xfrm>
            <a:off x="393700" y="1422400"/>
            <a:ext cx="8356600" cy="5054600"/>
          </a:xfrm>
        </p:spPr>
        <p:txBody>
          <a:bodyPr/>
          <a:lstStyle/>
          <a:p>
            <a:r>
              <a:rPr lang="en-US"/>
              <a:t>This pretty much does what we want:</a:t>
            </a:r>
            <a:br>
              <a:rPr lang="en-US"/>
            </a:br>
            <a:r>
              <a:rPr lang="en-US"/>
              <a:t/>
            </a:r>
            <a:br>
              <a:rPr lang="en-US"/>
            </a:br>
            <a:endParaRPr lang="en-US"/>
          </a:p>
          <a:p>
            <a:r>
              <a:rPr lang="en-US"/>
              <a:t>If this value is &lt;= the number of periods of depreciation, then we depreciate</a:t>
            </a:r>
          </a:p>
          <a:p>
            <a:r>
              <a:rPr lang="en-US"/>
              <a:t>If it is &gt; the number of periods, then the depreciation is 0</a:t>
            </a:r>
          </a:p>
        </p:txBody>
      </p:sp>
      <p:sp>
        <p:nvSpPr>
          <p:cNvPr id="37892" name="Text Box 4"/>
          <p:cNvSpPr txBox="1">
            <a:spLocks noChangeArrowheads="1"/>
          </p:cNvSpPr>
          <p:nvPr/>
        </p:nvSpPr>
        <p:spPr bwMode="auto">
          <a:xfrm>
            <a:off x="1066800" y="1905000"/>
            <a:ext cx="7416800" cy="3492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028700" algn="l"/>
              </a:tabLst>
              <a:defRPr sz="2400">
                <a:solidFill>
                  <a:schemeClr val="tx1"/>
                </a:solidFill>
                <a:latin typeface="Times New Roman" pitchFamily="-16" charset="0"/>
              </a:defRPr>
            </a:lvl1pPr>
            <a:lvl2pPr>
              <a:tabLst>
                <a:tab pos="342900" algn="l"/>
                <a:tab pos="685800" algn="l"/>
                <a:tab pos="1028700" algn="l"/>
              </a:tabLst>
              <a:defRPr sz="2400">
                <a:solidFill>
                  <a:schemeClr val="tx1"/>
                </a:solidFill>
                <a:latin typeface="Times New Roman" pitchFamily="-16" charset="0"/>
              </a:defRPr>
            </a:lvl2pPr>
            <a:lvl3pPr>
              <a:tabLst>
                <a:tab pos="342900" algn="l"/>
                <a:tab pos="685800" algn="l"/>
                <a:tab pos="1028700" algn="l"/>
              </a:tabLst>
              <a:defRPr sz="2400">
                <a:solidFill>
                  <a:schemeClr val="tx1"/>
                </a:solidFill>
                <a:latin typeface="Times New Roman" pitchFamily="-16" charset="0"/>
              </a:defRPr>
            </a:lvl3pPr>
            <a:lvl4pPr>
              <a:tabLst>
                <a:tab pos="342900" algn="l"/>
                <a:tab pos="685800" algn="l"/>
                <a:tab pos="1028700" algn="l"/>
              </a:tabLst>
              <a:defRPr sz="2400">
                <a:solidFill>
                  <a:schemeClr val="tx1"/>
                </a:solidFill>
                <a:latin typeface="Times New Roman" pitchFamily="-16" charset="0"/>
              </a:defRPr>
            </a:lvl4pPr>
            <a:lvl5pPr>
              <a:tabLst>
                <a:tab pos="342900" algn="l"/>
                <a:tab pos="685800" algn="l"/>
                <a:tab pos="1028700" algn="l"/>
              </a:tabLst>
              <a:defRPr sz="2400">
                <a:solidFill>
                  <a:schemeClr val="tx1"/>
                </a:solidFill>
                <a:latin typeface="Times New Roman" pitchFamily="-16" charset="0"/>
              </a:defRPr>
            </a:lvl5pPr>
            <a:lvl6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6pPr>
            <a:lvl7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7pPr>
            <a:lvl8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8pPr>
            <a:lvl9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9pPr>
          </a:lstStyle>
          <a:p>
            <a:r>
              <a:rPr lang="en-US" sz="1600">
                <a:solidFill>
                  <a:srgbClr val="0001D0"/>
                </a:solidFill>
                <a:latin typeface="Arial" charset="0"/>
              </a:rPr>
              <a:t>Application.Caller.Column </a:t>
            </a:r>
            <a:r>
              <a:rPr lang="en-US" sz="1600">
                <a:solidFill>
                  <a:srgbClr val="000000"/>
                </a:solidFill>
                <a:latin typeface="Arial" charset="0"/>
              </a:rPr>
              <a:t>- firstPeriod</a:t>
            </a:r>
            <a:r>
              <a:rPr lang="en-US" sz="1600">
                <a:solidFill>
                  <a:srgbClr val="0001D0"/>
                </a:solidFill>
                <a:latin typeface="Arial" charset="0"/>
              </a:rPr>
              <a:t>.Column</a:t>
            </a:r>
            <a:r>
              <a:rPr lang="en-US" sz="1600">
                <a:solidFill>
                  <a:srgbClr val="000000"/>
                </a:solidFill>
                <a:latin typeface="Arial" charset="0"/>
              </a:rPr>
              <a:t> + 1</a:t>
            </a:r>
          </a:p>
        </p:txBody>
      </p:sp>
      <p:sp>
        <p:nvSpPr>
          <p:cNvPr id="37893" name="Text Box 5"/>
          <p:cNvSpPr txBox="1">
            <a:spLocks noChangeArrowheads="1"/>
          </p:cNvSpPr>
          <p:nvPr/>
        </p:nvSpPr>
        <p:spPr bwMode="auto">
          <a:xfrm>
            <a:off x="1066800" y="3937000"/>
            <a:ext cx="7416800" cy="13271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028700" algn="l"/>
              </a:tabLst>
              <a:defRPr sz="2400">
                <a:solidFill>
                  <a:schemeClr val="tx1"/>
                </a:solidFill>
                <a:latin typeface="Times New Roman" pitchFamily="-16" charset="0"/>
              </a:defRPr>
            </a:lvl1pPr>
            <a:lvl2pPr>
              <a:tabLst>
                <a:tab pos="342900" algn="l"/>
                <a:tab pos="685800" algn="l"/>
                <a:tab pos="1028700" algn="l"/>
              </a:tabLst>
              <a:defRPr sz="2400">
                <a:solidFill>
                  <a:schemeClr val="tx1"/>
                </a:solidFill>
                <a:latin typeface="Times New Roman" pitchFamily="-16" charset="0"/>
              </a:defRPr>
            </a:lvl2pPr>
            <a:lvl3pPr>
              <a:tabLst>
                <a:tab pos="342900" algn="l"/>
                <a:tab pos="685800" algn="l"/>
                <a:tab pos="1028700" algn="l"/>
              </a:tabLst>
              <a:defRPr sz="2400">
                <a:solidFill>
                  <a:schemeClr val="tx1"/>
                </a:solidFill>
                <a:latin typeface="Times New Roman" pitchFamily="-16" charset="0"/>
              </a:defRPr>
            </a:lvl3pPr>
            <a:lvl4pPr>
              <a:tabLst>
                <a:tab pos="342900" algn="l"/>
                <a:tab pos="685800" algn="l"/>
                <a:tab pos="1028700" algn="l"/>
              </a:tabLst>
              <a:defRPr sz="2400">
                <a:solidFill>
                  <a:schemeClr val="tx1"/>
                </a:solidFill>
                <a:latin typeface="Times New Roman" pitchFamily="-16" charset="0"/>
              </a:defRPr>
            </a:lvl4pPr>
            <a:lvl5pPr>
              <a:tabLst>
                <a:tab pos="342900" algn="l"/>
                <a:tab pos="685800" algn="l"/>
                <a:tab pos="1028700" algn="l"/>
              </a:tabLst>
              <a:defRPr sz="2400">
                <a:solidFill>
                  <a:schemeClr val="tx1"/>
                </a:solidFill>
                <a:latin typeface="Times New Roman" pitchFamily="-16" charset="0"/>
              </a:defRPr>
            </a:lvl5pPr>
            <a:lvl6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6pPr>
            <a:lvl7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7pPr>
            <a:lvl8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8pPr>
            <a:lvl9pPr eaLnBrk="0" fontAlgn="base" hangingPunct="0">
              <a:spcBef>
                <a:spcPct val="0"/>
              </a:spcBef>
              <a:spcAft>
                <a:spcPct val="0"/>
              </a:spcAft>
              <a:tabLst>
                <a:tab pos="342900" algn="l"/>
                <a:tab pos="685800" algn="l"/>
                <a:tab pos="1028700" algn="l"/>
              </a:tabLst>
              <a:defRPr sz="2400">
                <a:solidFill>
                  <a:schemeClr val="tx1"/>
                </a:solidFill>
                <a:latin typeface="Times New Roman" pitchFamily="-16" charset="0"/>
              </a:defRPr>
            </a:lvl9pPr>
          </a:lstStyle>
          <a:p>
            <a:r>
              <a:rPr lang="en-US" sz="1600">
                <a:solidFill>
                  <a:srgbClr val="063DE8"/>
                </a:solidFill>
                <a:latin typeface="Arial" charset="0"/>
              </a:rPr>
              <a:t>If</a:t>
            </a:r>
            <a:r>
              <a:rPr lang="en-US" sz="1600">
                <a:latin typeface="Arial" charset="0"/>
              </a:rPr>
              <a:t> </a:t>
            </a:r>
            <a:r>
              <a:rPr lang="en-US" sz="1600">
                <a:solidFill>
                  <a:srgbClr val="0001D0"/>
                </a:solidFill>
                <a:latin typeface="Arial" charset="0"/>
              </a:rPr>
              <a:t>Application.Caller.Column </a:t>
            </a:r>
            <a:r>
              <a:rPr lang="en-US" sz="1600">
                <a:solidFill>
                  <a:srgbClr val="000000"/>
                </a:solidFill>
                <a:latin typeface="Arial" charset="0"/>
              </a:rPr>
              <a:t>- firstPeriod.</a:t>
            </a:r>
            <a:r>
              <a:rPr lang="en-US" sz="1600">
                <a:solidFill>
                  <a:srgbClr val="0001D0"/>
                </a:solidFill>
                <a:latin typeface="Arial" charset="0"/>
              </a:rPr>
              <a:t>Column</a:t>
            </a:r>
            <a:r>
              <a:rPr lang="en-US" sz="1600">
                <a:latin typeface="Arial" charset="0"/>
              </a:rPr>
              <a:t> </a:t>
            </a:r>
            <a:r>
              <a:rPr lang="en-US" sz="1600">
                <a:solidFill>
                  <a:srgbClr val="000000"/>
                </a:solidFill>
                <a:latin typeface="Arial" charset="0"/>
              </a:rPr>
              <a:t>+ 1 &lt;= nPeriods </a:t>
            </a:r>
            <a:r>
              <a:rPr lang="en-US" sz="1600">
                <a:solidFill>
                  <a:srgbClr val="063DE8"/>
                </a:solidFill>
                <a:latin typeface="Arial" charset="0"/>
              </a:rPr>
              <a:t>Then</a:t>
            </a:r>
            <a:endParaRPr lang="en-US" sz="1600">
              <a:latin typeface="Arial" charset="0"/>
            </a:endParaRPr>
          </a:p>
          <a:p>
            <a:r>
              <a:rPr lang="en-US" sz="1600">
                <a:latin typeface="Arial" charset="0"/>
              </a:rPr>
              <a:t>   </a:t>
            </a:r>
            <a:r>
              <a:rPr lang="en-US" sz="1600">
                <a:solidFill>
                  <a:srgbClr val="000000"/>
                </a:solidFill>
                <a:latin typeface="Arial" charset="0"/>
              </a:rPr>
              <a:t> 1 / nPeriods</a:t>
            </a:r>
          </a:p>
          <a:p>
            <a:r>
              <a:rPr lang="en-US" sz="1600">
                <a:solidFill>
                  <a:srgbClr val="063DE8"/>
                </a:solidFill>
                <a:latin typeface="Arial" charset="0"/>
              </a:rPr>
              <a:t>Else</a:t>
            </a:r>
            <a:endParaRPr lang="en-US" sz="1600">
              <a:latin typeface="Arial" charset="0"/>
            </a:endParaRPr>
          </a:p>
          <a:p>
            <a:r>
              <a:rPr lang="en-US" sz="1600">
                <a:solidFill>
                  <a:srgbClr val="000000"/>
                </a:solidFill>
                <a:latin typeface="Arial" charset="0"/>
              </a:rPr>
              <a:t>    0</a:t>
            </a:r>
          </a:p>
          <a:p>
            <a:r>
              <a:rPr lang="en-US" sz="1600">
                <a:solidFill>
                  <a:srgbClr val="063DE8"/>
                </a:solidFill>
                <a:latin typeface="Arial" charset="0"/>
              </a:rPr>
              <a:t>End if</a:t>
            </a:r>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All together now</a:t>
            </a:r>
          </a:p>
        </p:txBody>
      </p:sp>
      <p:sp>
        <p:nvSpPr>
          <p:cNvPr id="38915" name="Rectangle 3"/>
          <p:cNvSpPr>
            <a:spLocks noGrp="1" noChangeArrowheads="1"/>
          </p:cNvSpPr>
          <p:nvPr>
            <p:ph type="body" idx="1"/>
          </p:nvPr>
        </p:nvSpPr>
        <p:spPr/>
        <p:txBody>
          <a:bodyPr/>
          <a:lstStyle/>
          <a:p>
            <a:endParaRPr lang="en-US"/>
          </a:p>
          <a:p>
            <a:pPr lvl="1"/>
            <a:endParaRPr lang="en-US"/>
          </a:p>
        </p:txBody>
      </p:sp>
      <p:sp>
        <p:nvSpPr>
          <p:cNvPr id="38918" name="Text Box 6"/>
          <p:cNvSpPr txBox="1">
            <a:spLocks noChangeArrowheads="1"/>
          </p:cNvSpPr>
          <p:nvPr/>
        </p:nvSpPr>
        <p:spPr bwMode="auto">
          <a:xfrm>
            <a:off x="457200" y="1943100"/>
            <a:ext cx="8153400" cy="1327150"/>
          </a:xfrm>
          <a:prstGeom prst="rect">
            <a:avLst/>
          </a:prstGeom>
          <a:solidFill>
            <a:schemeClr val="tx1"/>
          </a:solidFill>
          <a:ln w="127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63DE8"/>
                </a:solidFill>
                <a:latin typeface="Arial" charset="0"/>
              </a:rPr>
              <a:t>Function</a:t>
            </a:r>
            <a:r>
              <a:rPr lang="en-US" sz="1600">
                <a:solidFill>
                  <a:srgbClr val="000000"/>
                </a:solidFill>
                <a:latin typeface="Arial" charset="0"/>
              </a:rPr>
              <a:t> Depreciation(firstPeriod </a:t>
            </a:r>
            <a:r>
              <a:rPr lang="en-US" sz="1600">
                <a:solidFill>
                  <a:srgbClr val="063DE8"/>
                </a:solidFill>
                <a:latin typeface="Arial" charset="0"/>
              </a:rPr>
              <a:t>As Object</a:t>
            </a:r>
            <a:r>
              <a:rPr lang="en-US" sz="1600">
                <a:solidFill>
                  <a:srgbClr val="000000"/>
                </a:solidFill>
                <a:latin typeface="Arial" charset="0"/>
              </a:rPr>
              <a:t>, nPeriods </a:t>
            </a:r>
            <a:r>
              <a:rPr lang="en-US" sz="1600">
                <a:solidFill>
                  <a:srgbClr val="063DE8"/>
                </a:solidFill>
                <a:latin typeface="Arial" charset="0"/>
              </a:rPr>
              <a:t>As Integer</a:t>
            </a:r>
            <a:r>
              <a:rPr lang="en-US" sz="1600">
                <a:solidFill>
                  <a:srgbClr val="000000"/>
                </a:solidFill>
                <a:latin typeface="Arial" charset="0"/>
              </a:rPr>
              <a:t>)</a:t>
            </a:r>
            <a:r>
              <a:rPr lang="en-US" sz="1600">
                <a:latin typeface="Arial" charset="0"/>
              </a:rPr>
              <a:t> </a:t>
            </a:r>
            <a:r>
              <a:rPr lang="en-US" sz="1600">
                <a:solidFill>
                  <a:srgbClr val="063DE8"/>
                </a:solidFill>
                <a:latin typeface="Arial" charset="0"/>
              </a:rPr>
              <a:t>As Double</a:t>
            </a:r>
            <a:endParaRPr lang="en-US" sz="1600">
              <a:latin typeface="Arial" charset="0"/>
            </a:endParaRPr>
          </a:p>
          <a:p>
            <a:r>
              <a:rPr lang="en-US" sz="1600">
                <a:latin typeface="Arial" charset="0"/>
              </a:rPr>
              <a:t>    </a:t>
            </a:r>
            <a:r>
              <a:rPr lang="en-US" sz="1600">
                <a:solidFill>
                  <a:srgbClr val="063DE8"/>
                </a:solidFill>
                <a:latin typeface="Arial" charset="0"/>
              </a:rPr>
              <a:t>If</a:t>
            </a:r>
            <a:r>
              <a:rPr lang="en-US" sz="1600">
                <a:latin typeface="Arial" charset="0"/>
              </a:rPr>
              <a:t> </a:t>
            </a:r>
            <a:r>
              <a:rPr lang="en-US" sz="1600">
                <a:solidFill>
                  <a:srgbClr val="0001D0"/>
                </a:solidFill>
                <a:latin typeface="Arial" charset="0"/>
              </a:rPr>
              <a:t>Application.Caller.Column</a:t>
            </a:r>
            <a:r>
              <a:rPr lang="en-US" sz="1600">
                <a:solidFill>
                  <a:srgbClr val="000000"/>
                </a:solidFill>
                <a:latin typeface="Arial" charset="0"/>
              </a:rPr>
              <a:t> - firstPeriod.</a:t>
            </a:r>
            <a:r>
              <a:rPr lang="en-US" sz="1600">
                <a:solidFill>
                  <a:srgbClr val="0001D0"/>
                </a:solidFill>
                <a:latin typeface="Arial" charset="0"/>
              </a:rPr>
              <a:t>Column</a:t>
            </a:r>
            <a:r>
              <a:rPr lang="en-US" sz="1600">
                <a:solidFill>
                  <a:srgbClr val="000000"/>
                </a:solidFill>
                <a:latin typeface="Arial" charset="0"/>
              </a:rPr>
              <a:t> + 1 &lt;= nPeriods </a:t>
            </a:r>
            <a:r>
              <a:rPr lang="en-US" sz="1600">
                <a:solidFill>
                  <a:srgbClr val="063DE8"/>
                </a:solidFill>
                <a:latin typeface="Arial" charset="0"/>
              </a:rPr>
              <a:t>Then</a:t>
            </a:r>
            <a:endParaRPr lang="en-US" sz="1600">
              <a:latin typeface="Arial" charset="0"/>
            </a:endParaRPr>
          </a:p>
          <a:p>
            <a:r>
              <a:rPr lang="en-US" sz="1600">
                <a:latin typeface="Arial" charset="0"/>
              </a:rPr>
              <a:t>      </a:t>
            </a:r>
            <a:r>
              <a:rPr lang="en-US" sz="1600">
                <a:solidFill>
                  <a:srgbClr val="000000"/>
                </a:solidFill>
                <a:latin typeface="Arial" charset="0"/>
              </a:rPr>
              <a:t>  Depreciation = 1 / nPeriods</a:t>
            </a:r>
          </a:p>
          <a:p>
            <a:r>
              <a:rPr lang="en-US" sz="1600">
                <a:latin typeface="Arial" charset="0"/>
              </a:rPr>
              <a:t>    </a:t>
            </a:r>
            <a:r>
              <a:rPr lang="en-US" sz="1600">
                <a:solidFill>
                  <a:srgbClr val="063DE8"/>
                </a:solidFill>
                <a:latin typeface="Arial" charset="0"/>
              </a:rPr>
              <a:t>End If</a:t>
            </a:r>
            <a:endParaRPr lang="en-US" sz="1600">
              <a:latin typeface="Arial" charset="0"/>
            </a:endParaRPr>
          </a:p>
          <a:p>
            <a:r>
              <a:rPr lang="en-US" sz="1600">
                <a:solidFill>
                  <a:srgbClr val="063DE8"/>
                </a:solidFill>
                <a:latin typeface="Arial" charset="0"/>
              </a:rPr>
              <a:t>End Function</a:t>
            </a:r>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The main points</a:t>
            </a:r>
          </a:p>
        </p:txBody>
      </p:sp>
      <p:sp>
        <p:nvSpPr>
          <p:cNvPr id="23555" name="Rectangle 3"/>
          <p:cNvSpPr>
            <a:spLocks noGrp="1" noChangeArrowheads="1"/>
          </p:cNvSpPr>
          <p:nvPr>
            <p:ph type="body" idx="1"/>
          </p:nvPr>
        </p:nvSpPr>
        <p:spPr>
          <a:xfrm>
            <a:off x="381000" y="1295400"/>
            <a:ext cx="8356600" cy="5054600"/>
          </a:xfrm>
          <a:noFill/>
          <a:ln/>
        </p:spPr>
        <p:txBody>
          <a:bodyPr/>
          <a:lstStyle/>
          <a:p>
            <a:r>
              <a:rPr lang="en-US"/>
              <a:t>Macros reduce maintenance costs, reduce errors, and speed development</a:t>
            </a:r>
          </a:p>
          <a:p>
            <a:r>
              <a:rPr lang="en-US"/>
              <a:t>Two kinds of macros: function macros and command macros</a:t>
            </a:r>
          </a:p>
          <a:p>
            <a:r>
              <a:rPr lang="en-US"/>
              <a:t>Two languages — VBA and XLM</a:t>
            </a:r>
          </a:p>
          <a:p>
            <a:r>
              <a:rPr lang="en-US"/>
              <a:t>Basic VBA macro structure</a:t>
            </a:r>
          </a:p>
          <a:p>
            <a:pPr lvl="1"/>
            <a:r>
              <a:rPr lang="en-US"/>
              <a:t>Variable declarations</a:t>
            </a:r>
          </a:p>
          <a:p>
            <a:pPr lvl="1"/>
            <a:r>
              <a:rPr lang="en-US"/>
              <a:t>Computations</a:t>
            </a:r>
          </a:p>
          <a:p>
            <a:pPr lvl="1"/>
            <a:r>
              <a:rPr lang="en-US"/>
              <a:t>Returning values</a:t>
            </a:r>
          </a:p>
          <a:p>
            <a:r>
              <a:rPr lang="en-US"/>
              <a:t>Objects have properties and methods</a:t>
            </a:r>
          </a:p>
          <a:p>
            <a:r>
              <a:rPr lang="en-US"/>
              <a:t>Methods and properties use postfix syntax</a:t>
            </a:r>
          </a:p>
          <a:p>
            <a:pPr lvl="1"/>
            <a:r>
              <a:rPr lang="en-US"/>
              <a:t>Caller, Column, Row, Columns, Rows, Count,</a:t>
            </a:r>
          </a:p>
          <a:p>
            <a:pPr lvl="1"/>
            <a:r>
              <a:rPr lang="en-US"/>
              <a:t>Application object</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What Are Macros?</a:t>
            </a:r>
          </a:p>
        </p:txBody>
      </p:sp>
      <p:sp>
        <p:nvSpPr>
          <p:cNvPr id="7171" name="Rectangle 3"/>
          <p:cNvSpPr>
            <a:spLocks noGrp="1" noChangeArrowheads="1"/>
          </p:cNvSpPr>
          <p:nvPr>
            <p:ph type="body" idx="1"/>
          </p:nvPr>
        </p:nvSpPr>
        <p:spPr>
          <a:noFill/>
          <a:ln/>
        </p:spPr>
        <p:txBody>
          <a:bodyPr/>
          <a:lstStyle/>
          <a:p>
            <a:r>
              <a:rPr lang="en-US"/>
              <a:t>Macros are small programs you write to add capability to Excel</a:t>
            </a:r>
          </a:p>
          <a:p>
            <a:r>
              <a:rPr lang="en-US"/>
              <a:t>There are two macro languages in Excel:</a:t>
            </a:r>
          </a:p>
          <a:p>
            <a:pPr lvl="1"/>
            <a:r>
              <a:rPr lang="en-US"/>
              <a:t>Excel 4 Macro Language (XLM)</a:t>
            </a:r>
          </a:p>
          <a:p>
            <a:pPr lvl="1"/>
            <a:r>
              <a:rPr lang="en-US"/>
              <a:t>Visual Basic for Applications (VBA)</a:t>
            </a:r>
          </a:p>
          <a:p>
            <a:r>
              <a:rPr lang="en-US"/>
              <a:t>Why two?</a:t>
            </a:r>
          </a:p>
          <a:p>
            <a:pPr lvl="1"/>
            <a:r>
              <a:rPr lang="en-US"/>
              <a:t>VBA was introduced in Excel 5.0; XLM was the only language before that</a:t>
            </a:r>
          </a:p>
          <a:p>
            <a:pPr lvl="1"/>
            <a:r>
              <a:rPr lang="en-US"/>
              <a:t>Microsoft wants to discontinue XLM</a:t>
            </a:r>
          </a:p>
          <a:p>
            <a:pPr lvl="1"/>
            <a:r>
              <a:rPr lang="en-US"/>
              <a:t>Customers have heavy investments in XLM</a:t>
            </a:r>
          </a:p>
          <a:p>
            <a:pPr lvl="1"/>
            <a:r>
              <a:rPr lang="en-US"/>
              <a:t>Both are provided for the time being</a:t>
            </a:r>
          </a:p>
          <a:p>
            <a:r>
              <a:rPr lang="en-US"/>
              <a:t>Which to use?</a:t>
            </a:r>
          </a:p>
          <a:p>
            <a:pPr lvl="1"/>
            <a:r>
              <a:rPr lang="en-US"/>
              <a:t>XLM is easier to learn and write</a:t>
            </a:r>
          </a:p>
          <a:p>
            <a:pPr lvl="1"/>
            <a:r>
              <a:rPr lang="en-US"/>
              <a:t>Documentation and help for XLM are not available in Excel 97 or later</a:t>
            </a:r>
          </a:p>
          <a:p>
            <a:pPr lvl="1"/>
            <a:r>
              <a:rPr lang="en-US">
                <a:hlinkClick r:id="rId2"/>
              </a:rPr>
              <a:t>XLM documents at Microsoft.com</a:t>
            </a:r>
            <a:endParaRPr lang="en-US"/>
          </a:p>
          <a:p>
            <a:pPr lvl="1"/>
            <a:r>
              <a:rPr lang="en-US"/>
              <a:t>VBA is faster and more powerful, and it is documented</a:t>
            </a:r>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Reference readings</a:t>
            </a:r>
          </a:p>
        </p:txBody>
      </p:sp>
      <p:sp>
        <p:nvSpPr>
          <p:cNvPr id="25603" name="Rectangle 3"/>
          <p:cNvSpPr>
            <a:spLocks noGrp="1" noChangeArrowheads="1"/>
          </p:cNvSpPr>
          <p:nvPr>
            <p:ph type="body" idx="1"/>
          </p:nvPr>
        </p:nvSpPr>
        <p:spPr>
          <a:noFill/>
          <a:ln/>
        </p:spPr>
        <p:txBody>
          <a:bodyPr/>
          <a:lstStyle/>
          <a:p>
            <a:pPr>
              <a:tabLst>
                <a:tab pos="7772400" algn="r"/>
              </a:tabLst>
            </a:pPr>
            <a:r>
              <a:rPr lang="en-US"/>
              <a:t>Rob Bovey, Stephen Bullen, John Green, Robert Rosenberg, </a:t>
            </a:r>
            <a:r>
              <a:rPr lang="en-US" i="1"/>
              <a:t>Excel 2002 VBA Programmers Reference</a:t>
            </a:r>
            <a:r>
              <a:rPr lang="en-US"/>
              <a:t>. Birmingham, UK: 2001. Wrox Limited.</a:t>
            </a:r>
          </a:p>
          <a:p>
            <a:pPr>
              <a:tabLst>
                <a:tab pos="7772400" algn="r"/>
              </a:tabLst>
            </a:pPr>
            <a:r>
              <a:rPr lang="en-US"/>
              <a:t>Steven Roman. </a:t>
            </a:r>
            <a:r>
              <a:rPr lang="en-US" i="1"/>
              <a:t>Writing Excel Macros with VBA, Second Edition</a:t>
            </a:r>
            <a:r>
              <a:rPr lang="en-US"/>
              <a:t>. Sebastopol CA: 2002. O’Reilly. </a:t>
            </a:r>
          </a:p>
          <a:p>
            <a:pPr lvl="1">
              <a:tabLst>
                <a:tab pos="7772400" algn="r"/>
              </a:tabLst>
            </a:pPr>
            <a:r>
              <a:rPr lang="en-US"/>
              <a:t>The above are a whole lot more than you need for this course. Don’t even think of looking at them unless you want to dive into programming. But if you want to, they’re solid references.	</a:t>
            </a:r>
          </a:p>
          <a:p>
            <a:pPr>
              <a:tabLst>
                <a:tab pos="7772400" algn="r"/>
              </a:tabLst>
            </a:pPr>
            <a:endParaRPr lang="en-US"/>
          </a:p>
          <a:p>
            <a:pPr>
              <a:tabLst>
                <a:tab pos="7772400" algn="r"/>
              </a:tabLst>
            </a:pPr>
            <a:r>
              <a:rPr lang="en-US"/>
              <a:t>On line help for VB takes some getting used to, but it is serviceable.</a:t>
            </a:r>
          </a:p>
          <a:p>
            <a:pPr>
              <a:tabLst>
                <a:tab pos="7772400" algn="r"/>
              </a:tabLst>
            </a:pPr>
            <a:r>
              <a:rPr lang="en-US"/>
              <a:t> 	Readings: Excel Macros in Visual Basic for Applications</a:t>
            </a:r>
          </a:p>
        </p:txBody>
      </p:sp>
      <p:sp>
        <p:nvSpPr>
          <p:cNvPr id="25605" name="AutoShape 5"/>
          <p:cNvSpPr>
            <a:spLocks noChangeArrowheads="1"/>
          </p:cNvSpPr>
          <p:nvPr/>
        </p:nvSpPr>
        <p:spPr bwMode="auto">
          <a:xfrm>
            <a:off x="762000" y="53086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Text Box 6"/>
          <p:cNvSpPr txBox="1">
            <a:spLocks noChangeAspect="1" noChangeArrowheads="1"/>
          </p:cNvSpPr>
          <p:nvPr/>
        </p:nvSpPr>
        <p:spPr bwMode="auto">
          <a:xfrm>
            <a:off x="666750" y="5295900"/>
            <a:ext cx="78914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sz="2000">
              <a:solidFill>
                <a:srgbClr val="000099"/>
              </a:solidFill>
            </a:endParaRPr>
          </a:p>
        </p:txBody>
      </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name="PreviewSlide">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Preview of next time:</a:t>
            </a:r>
            <a:br>
              <a:rPr lang="en-US"/>
            </a:br>
            <a:r>
              <a:rPr lang="en-US"/>
              <a:t>Using Macros II</a:t>
            </a:r>
          </a:p>
        </p:txBody>
      </p:sp>
      <p:sp>
        <p:nvSpPr>
          <p:cNvPr id="71683" name="Rectangle 3"/>
          <p:cNvSpPr>
            <a:spLocks noGrp="1" noChangeArrowheads="1"/>
          </p:cNvSpPr>
          <p:nvPr>
            <p:ph type="body" idx="1"/>
          </p:nvPr>
        </p:nvSpPr>
        <p:spPr/>
        <p:txBody>
          <a:bodyPr/>
          <a:lstStyle/>
          <a:p>
            <a:r>
              <a:rPr lang="en-US"/>
              <a:t>Iteration</a:t>
            </a:r>
          </a:p>
          <a:p>
            <a:r>
              <a:rPr lang="en-US"/>
              <a:t>Dynamic arrays</a:t>
            </a:r>
          </a:p>
          <a:p>
            <a:r>
              <a:rPr lang="en-US"/>
              <a:t>Using the Set statement for objects</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Function Macros vs.</a:t>
            </a:r>
            <a:br>
              <a:rPr lang="en-US"/>
            </a:br>
            <a:r>
              <a:rPr lang="en-US"/>
              <a:t>Command Macros</a:t>
            </a:r>
          </a:p>
        </p:txBody>
      </p:sp>
      <p:sp>
        <p:nvSpPr>
          <p:cNvPr id="57347" name="Rectangle 3"/>
          <p:cNvSpPr>
            <a:spLocks noGrp="1" noChangeArrowheads="1"/>
          </p:cNvSpPr>
          <p:nvPr>
            <p:ph type="body" sz="half" idx="1"/>
          </p:nvPr>
        </p:nvSpPr>
        <p:spPr>
          <a:xfrm>
            <a:off x="381000" y="1968500"/>
            <a:ext cx="4102100" cy="4495800"/>
          </a:xfrm>
        </p:spPr>
        <p:txBody>
          <a:bodyPr/>
          <a:lstStyle/>
          <a:p>
            <a:r>
              <a:rPr lang="en-US" sz="2000"/>
              <a:t>Can accept arguments</a:t>
            </a:r>
          </a:p>
          <a:p>
            <a:r>
              <a:rPr lang="en-US" sz="2000"/>
              <a:t>Can be written from scratch</a:t>
            </a:r>
          </a:p>
          <a:p>
            <a:r>
              <a:rPr lang="en-US" sz="2000"/>
              <a:t>Can be recorded</a:t>
            </a:r>
          </a:p>
          <a:p>
            <a:r>
              <a:rPr lang="en-US" sz="2000"/>
              <a:t>Can be attached to menu items, buttons, etc.</a:t>
            </a:r>
          </a:p>
          <a:p>
            <a:r>
              <a:rPr lang="en-US" sz="2000" b="1">
                <a:solidFill>
                  <a:schemeClr val="hlink"/>
                </a:solidFill>
              </a:rPr>
              <a:t>Cannot</a:t>
            </a:r>
            <a:r>
              <a:rPr lang="en-US" sz="2000"/>
              <a:t> return values</a:t>
            </a:r>
          </a:p>
          <a:p>
            <a:r>
              <a:rPr lang="en-US" sz="2000"/>
              <a:t>Can perform actions</a:t>
            </a:r>
          </a:p>
          <a:p>
            <a:pPr lvl="1"/>
            <a:r>
              <a:rPr lang="en-US" sz="1600"/>
              <a:t>Set font</a:t>
            </a:r>
          </a:p>
          <a:p>
            <a:pPr lvl="1"/>
            <a:r>
              <a:rPr lang="en-US" sz="1600"/>
              <a:t>Open a file</a:t>
            </a:r>
          </a:p>
          <a:p>
            <a:endParaRPr lang="en-US" sz="2000"/>
          </a:p>
        </p:txBody>
      </p:sp>
      <p:sp>
        <p:nvSpPr>
          <p:cNvPr id="57348" name="Rectangle 4"/>
          <p:cNvSpPr>
            <a:spLocks noGrp="1" noChangeArrowheads="1"/>
          </p:cNvSpPr>
          <p:nvPr>
            <p:ph type="body" sz="half" idx="2"/>
          </p:nvPr>
        </p:nvSpPr>
        <p:spPr>
          <a:xfrm>
            <a:off x="4635500" y="1968500"/>
            <a:ext cx="4102100" cy="4495800"/>
          </a:xfrm>
        </p:spPr>
        <p:txBody>
          <a:bodyPr/>
          <a:lstStyle/>
          <a:p>
            <a:r>
              <a:rPr lang="en-US" sz="2000"/>
              <a:t>Can accept arguments</a:t>
            </a:r>
          </a:p>
          <a:p>
            <a:r>
              <a:rPr lang="en-US" sz="2000"/>
              <a:t>Can be written from scratch</a:t>
            </a:r>
          </a:p>
          <a:p>
            <a:r>
              <a:rPr lang="en-US" sz="2000" b="1">
                <a:solidFill>
                  <a:schemeClr val="hlink"/>
                </a:solidFill>
              </a:rPr>
              <a:t>Cannot</a:t>
            </a:r>
            <a:r>
              <a:rPr lang="en-US" sz="2000"/>
              <a:t> be recorded</a:t>
            </a:r>
          </a:p>
          <a:p>
            <a:r>
              <a:rPr lang="en-US" sz="2000" b="1">
                <a:solidFill>
                  <a:schemeClr val="hlink"/>
                </a:solidFill>
              </a:rPr>
              <a:t>Cannot</a:t>
            </a:r>
            <a:r>
              <a:rPr lang="en-US" sz="2000"/>
              <a:t> be attached to menu items, buttons, etc.</a:t>
            </a:r>
          </a:p>
          <a:p>
            <a:r>
              <a:rPr lang="en-US" sz="2000"/>
              <a:t>Can return values</a:t>
            </a:r>
          </a:p>
          <a:p>
            <a:pPr lvl="1"/>
            <a:r>
              <a:rPr lang="en-US" sz="1600"/>
              <a:t>Convolve</a:t>
            </a:r>
          </a:p>
          <a:p>
            <a:pPr lvl="1"/>
            <a:r>
              <a:rPr lang="en-US" sz="1600"/>
              <a:t>EOQ</a:t>
            </a:r>
          </a:p>
          <a:p>
            <a:r>
              <a:rPr lang="en-US" sz="2000"/>
              <a:t>Can perform actions</a:t>
            </a:r>
          </a:p>
          <a:p>
            <a:endParaRPr lang="en-US" sz="2000"/>
          </a:p>
        </p:txBody>
      </p:sp>
      <p:sp>
        <p:nvSpPr>
          <p:cNvPr id="57349" name="Text Box 5"/>
          <p:cNvSpPr txBox="1">
            <a:spLocks noChangeArrowheads="1"/>
          </p:cNvSpPr>
          <p:nvPr/>
        </p:nvSpPr>
        <p:spPr bwMode="auto">
          <a:xfrm>
            <a:off x="5561013" y="1455738"/>
            <a:ext cx="2284412" cy="446087"/>
          </a:xfrm>
          <a:prstGeom prst="rect">
            <a:avLst/>
          </a:prstGeom>
          <a:solidFill>
            <a:schemeClr val="tx1"/>
          </a:solidFill>
          <a:ln w="254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2400">
                <a:solidFill>
                  <a:srgbClr val="000099"/>
                </a:solidFill>
              </a:rPr>
              <a:t>Function Macros</a:t>
            </a:r>
          </a:p>
        </p:txBody>
      </p:sp>
      <p:sp>
        <p:nvSpPr>
          <p:cNvPr id="57350" name="Text Box 6"/>
          <p:cNvSpPr txBox="1">
            <a:spLocks noChangeArrowheads="1"/>
          </p:cNvSpPr>
          <p:nvPr/>
        </p:nvSpPr>
        <p:spPr bwMode="auto">
          <a:xfrm>
            <a:off x="1196975" y="1455738"/>
            <a:ext cx="2470150" cy="446087"/>
          </a:xfrm>
          <a:prstGeom prst="rect">
            <a:avLst/>
          </a:prstGeom>
          <a:solidFill>
            <a:schemeClr val="tx1"/>
          </a:solidFill>
          <a:ln w="254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2400">
                <a:solidFill>
                  <a:srgbClr val="000099"/>
                </a:solidFill>
              </a:rPr>
              <a:t>Command Macros</a:t>
            </a:r>
          </a:p>
        </p:txBody>
      </p:sp>
      <p:sp>
        <p:nvSpPr>
          <p:cNvPr id="57351" name="Text Box 7"/>
          <p:cNvSpPr txBox="1">
            <a:spLocks noChangeArrowheads="1"/>
          </p:cNvSpPr>
          <p:nvPr/>
        </p:nvSpPr>
        <p:spPr bwMode="auto">
          <a:xfrm>
            <a:off x="1000125" y="5507038"/>
            <a:ext cx="7142163" cy="446087"/>
          </a:xfrm>
          <a:prstGeom prst="rect">
            <a:avLst/>
          </a:prstGeom>
          <a:solidFill>
            <a:schemeClr val="tx1"/>
          </a:solidFill>
          <a:ln w="254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2400">
                <a:solidFill>
                  <a:srgbClr val="000099"/>
                </a:solidFill>
              </a:rPr>
              <a:t>We’ll do only a few simple examples of function macros</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Why Write a Command Macro?</a:t>
            </a:r>
          </a:p>
        </p:txBody>
      </p:sp>
      <p:sp>
        <p:nvSpPr>
          <p:cNvPr id="10243" name="Rectangle 3"/>
          <p:cNvSpPr>
            <a:spLocks noGrp="1" noChangeArrowheads="1"/>
          </p:cNvSpPr>
          <p:nvPr>
            <p:ph type="body" idx="1"/>
          </p:nvPr>
        </p:nvSpPr>
        <p:spPr>
          <a:noFill/>
          <a:ln/>
        </p:spPr>
        <p:txBody>
          <a:bodyPr/>
          <a:lstStyle/>
          <a:p>
            <a:r>
              <a:rPr lang="en-US"/>
              <a:t>Write a macro to do something you do often</a:t>
            </a:r>
          </a:p>
          <a:p>
            <a:r>
              <a:rPr lang="en-US"/>
              <a:t>Modularize knowledge of the technique to save costs</a:t>
            </a:r>
          </a:p>
          <a:p>
            <a:pPr lvl="1"/>
            <a:r>
              <a:rPr lang="en-US"/>
              <a:t>With no macro, you must train everyone to perform the needed actions</a:t>
            </a:r>
          </a:p>
          <a:p>
            <a:pPr lvl="1"/>
            <a:r>
              <a:rPr lang="en-US"/>
              <a:t>When you train everyone, everyone carries a copy of the technique in their brains</a:t>
            </a:r>
          </a:p>
          <a:p>
            <a:pPr lvl="1"/>
            <a:r>
              <a:rPr lang="en-US"/>
              <a:t>If the technique changes, each mental copy must be updated (and stay updated)</a:t>
            </a:r>
          </a:p>
          <a:p>
            <a:pPr lvl="1"/>
            <a:r>
              <a:rPr lang="en-US"/>
              <a:t>With a macro, there is only one copy</a:t>
            </a:r>
          </a:p>
          <a:p>
            <a:r>
              <a:rPr lang="en-US"/>
              <a:t>Reduce training for people who use your model</a:t>
            </a:r>
          </a:p>
          <a:p>
            <a:pPr lvl="1"/>
            <a:r>
              <a:rPr lang="en-US"/>
              <a:t>Automate a complex or error-prone procedure</a:t>
            </a:r>
          </a:p>
          <a:p>
            <a:pPr lvl="1"/>
            <a:r>
              <a:rPr lang="en-US"/>
              <a:t>Reduce the volume of what you must tell people</a:t>
            </a:r>
          </a:p>
          <a:p>
            <a:pPr lvl="1"/>
            <a:r>
              <a:rPr lang="en-US"/>
              <a:t>Maintain flexibility of the actual technique employed</a:t>
            </a:r>
          </a:p>
          <a:p>
            <a:r>
              <a:rPr lang="en-US"/>
              <a:t>Capture a complex technique</a:t>
            </a:r>
          </a:p>
          <a:p>
            <a:pPr lvl="1"/>
            <a:r>
              <a:rPr lang="en-US"/>
              <a:t>Encapsulate the procedure by writing a command macro to do it</a:t>
            </a:r>
          </a:p>
          <a:p>
            <a:pPr lvl="1"/>
            <a:r>
              <a:rPr lang="en-US"/>
              <a:t>The knowledge of what it does is captured in the macro itself</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Why Write a Function Macro?</a:t>
            </a:r>
          </a:p>
        </p:txBody>
      </p:sp>
      <p:sp>
        <p:nvSpPr>
          <p:cNvPr id="11267" name="Rectangle 3"/>
          <p:cNvSpPr>
            <a:spLocks noGrp="1" noChangeArrowheads="1"/>
          </p:cNvSpPr>
          <p:nvPr>
            <p:ph type="body" idx="1"/>
          </p:nvPr>
        </p:nvSpPr>
        <p:spPr>
          <a:noFill/>
          <a:ln/>
        </p:spPr>
        <p:txBody>
          <a:bodyPr/>
          <a:lstStyle/>
          <a:p>
            <a:r>
              <a:rPr lang="en-US"/>
              <a:t>Lower maintenance costs</a:t>
            </a:r>
          </a:p>
          <a:p>
            <a:r>
              <a:rPr lang="en-US"/>
              <a:t>Improved readability</a:t>
            </a:r>
          </a:p>
          <a:p>
            <a:r>
              <a:rPr lang="en-US"/>
              <a:t>Improved performance</a:t>
            </a:r>
          </a:p>
          <a:p>
            <a:r>
              <a:rPr lang="en-US"/>
              <a:t>Increased ability to “reuse” structures</a:t>
            </a:r>
          </a:p>
          <a:p>
            <a:pPr lvl="1"/>
            <a:r>
              <a:rPr lang="en-US"/>
              <a:t>If you implement a computation in worksheet cells, you must copy and paste to reuse the technique</a:t>
            </a:r>
          </a:p>
          <a:p>
            <a:pPr lvl="1"/>
            <a:r>
              <a:rPr lang="en-US"/>
              <a:t>Encapsulating a way of computing a result allows you to reuse the technique without making a copy</a:t>
            </a:r>
          </a:p>
          <a:p>
            <a:pPr lvl="1"/>
            <a:r>
              <a:rPr lang="en-US"/>
              <a:t>If you later change the technique slightly, you don’t have to chase around and fix all the copies — modularity.</a:t>
            </a:r>
          </a:p>
        </p:txBody>
      </p:sp>
      <p:sp>
        <p:nvSpPr>
          <p:cNvPr id="11268" name="Rectangle 4"/>
          <p:cNvSpPr>
            <a:spLocks noChangeArrowheads="1"/>
          </p:cNvSpPr>
          <p:nvPr/>
        </p:nvSpPr>
        <p:spPr bwMode="auto">
          <a:xfrm>
            <a:off x="496888" y="4989513"/>
            <a:ext cx="8189912" cy="7747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lnSpc>
                <a:spcPct val="90000"/>
              </a:lnSpc>
              <a:spcBef>
                <a:spcPct val="30000"/>
              </a:spcBef>
            </a:pPr>
            <a:r>
              <a:rPr lang="en-US" sz="2400">
                <a:solidFill>
                  <a:srgbClr val="000099"/>
                </a:solidFill>
              </a:rPr>
              <a:t>Use macros to avoid showing intermediate computations.</a:t>
            </a:r>
            <a:br>
              <a:rPr lang="en-US" sz="2400">
                <a:solidFill>
                  <a:srgbClr val="000099"/>
                </a:solidFill>
              </a:rPr>
            </a:br>
            <a:r>
              <a:rPr lang="en-US" sz="2400">
                <a:solidFill>
                  <a:srgbClr val="000099"/>
                </a:solidFill>
              </a:rPr>
              <a:t>This makes your worksheets easier to read and maintain.</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We’ll Work with</a:t>
            </a:r>
            <a:br>
              <a:rPr lang="en-US"/>
            </a:br>
            <a:r>
              <a:rPr lang="en-US"/>
              <a:t>Function Macros Only</a:t>
            </a:r>
          </a:p>
        </p:txBody>
      </p:sp>
      <p:sp>
        <p:nvSpPr>
          <p:cNvPr id="56323" name="Rectangle 3"/>
          <p:cNvSpPr>
            <a:spLocks noGrp="1" noChangeArrowheads="1"/>
          </p:cNvSpPr>
          <p:nvPr>
            <p:ph type="body" idx="1"/>
          </p:nvPr>
        </p:nvSpPr>
        <p:spPr/>
        <p:txBody>
          <a:bodyPr/>
          <a:lstStyle/>
          <a:p>
            <a:r>
              <a:rPr lang="en-US"/>
              <a:t>Command macros </a:t>
            </a:r>
          </a:p>
          <a:p>
            <a:pPr lvl="1"/>
            <a:r>
              <a:rPr lang="en-US"/>
              <a:t>Require vast knowledge of Excel’s user interface</a:t>
            </a:r>
          </a:p>
          <a:p>
            <a:pPr lvl="1"/>
            <a:r>
              <a:rPr lang="en-US"/>
              <a:t>Require more understanding of VBA</a:t>
            </a:r>
          </a:p>
          <a:p>
            <a:pPr lvl="1"/>
            <a:r>
              <a:rPr lang="en-US"/>
              <a:t>Are less useful in implementing modeling techniques</a:t>
            </a:r>
          </a:p>
          <a:p>
            <a:pPr lvl="1"/>
            <a:r>
              <a:rPr lang="en-US"/>
              <a:t>Are more useful for building tools</a:t>
            </a:r>
          </a:p>
          <a:p>
            <a:r>
              <a:rPr lang="en-US"/>
              <a:t>Function macros</a:t>
            </a:r>
          </a:p>
          <a:p>
            <a:pPr lvl="1"/>
            <a:r>
              <a:rPr lang="en-US"/>
              <a:t>Useful for reducing work of modeling (example: Convolve)</a:t>
            </a:r>
          </a:p>
          <a:p>
            <a:pPr lvl="1"/>
            <a:r>
              <a:rPr lang="en-US"/>
              <a:t>Simplify managing the modeling organization</a:t>
            </a:r>
          </a:p>
          <a:p>
            <a:pPr lvl="1"/>
            <a:r>
              <a:rPr lang="en-US"/>
              <a:t>Illustrate powerful concept of software engineering: modularity</a:t>
            </a: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t>Terminology</a:t>
            </a:r>
          </a:p>
        </p:txBody>
      </p:sp>
      <p:sp>
        <p:nvSpPr>
          <p:cNvPr id="9219" name="Rectangle 3"/>
          <p:cNvSpPr>
            <a:spLocks noGrp="1" noChangeArrowheads="1"/>
          </p:cNvSpPr>
          <p:nvPr>
            <p:ph type="body" idx="1"/>
          </p:nvPr>
        </p:nvSpPr>
        <p:spPr>
          <a:noFill/>
          <a:ln/>
        </p:spPr>
        <p:txBody>
          <a:bodyPr/>
          <a:lstStyle/>
          <a:p>
            <a:r>
              <a:rPr lang="en-US"/>
              <a:t>A scalar macro is a function macro that returns a single value</a:t>
            </a:r>
          </a:p>
          <a:p>
            <a:r>
              <a:rPr lang="en-US"/>
              <a:t>An array macro is a function macro that returns a rectangular array of values</a:t>
            </a:r>
          </a:p>
        </p:txBody>
      </p:sp>
      <p:sp>
        <p:nvSpPr>
          <p:cNvPr id="9220" name="Text Box 4"/>
          <p:cNvSpPr txBox="1">
            <a:spLocks noChangeArrowheads="1"/>
          </p:cNvSpPr>
          <p:nvPr/>
        </p:nvSpPr>
        <p:spPr bwMode="auto">
          <a:xfrm>
            <a:off x="2189163" y="3462338"/>
            <a:ext cx="4713287" cy="774700"/>
          </a:xfrm>
          <a:prstGeom prst="rect">
            <a:avLst/>
          </a:prstGeom>
          <a:solidFill>
            <a:schemeClr val="tx1"/>
          </a:solidFill>
          <a:ln w="254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2400">
                <a:solidFill>
                  <a:srgbClr val="000099"/>
                </a:solidFill>
              </a:rPr>
              <a:t>This session is about scalar macros –</a:t>
            </a:r>
            <a:br>
              <a:rPr lang="en-US" sz="2400">
                <a:solidFill>
                  <a:srgbClr val="000099"/>
                </a:solidFill>
              </a:rPr>
            </a:br>
            <a:r>
              <a:rPr lang="en-US" sz="2400">
                <a:solidFill>
                  <a:srgbClr val="000099"/>
                </a:solidFill>
              </a:rPr>
              <a:t>next time we’ll tackle array macros</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ln/>
          <a:extLst>
            <a:ext uri="{91240B29-F687-4F45-9708-019B960494DF}">
              <a14:hiddenLine xmlns:a14="http://schemas.microsoft.com/office/drawing/2010/main" w="25400">
                <a:solidFill>
                  <a:srgbClr val="00279F"/>
                </a:solidFill>
                <a:miter lim="800000"/>
                <a:headEnd/>
                <a:tailEnd/>
              </a14:hiddenLine>
            </a:ext>
          </a:extLst>
        </p:spPr>
        <p:txBody>
          <a:bodyPr/>
          <a:lstStyle/>
          <a:p>
            <a:r>
              <a:rPr lang="en-US"/>
              <a:t>Examples of</a:t>
            </a:r>
            <a:br>
              <a:rPr lang="en-US"/>
            </a:br>
            <a:r>
              <a:rPr lang="en-US"/>
              <a:t>VBA function macros</a:t>
            </a:r>
            <a:endParaRPr lang="en-US">
              <a:latin typeface="Times New Roman" pitchFamily="-16" charset="0"/>
            </a:endParaRPr>
          </a:p>
        </p:txBody>
      </p:sp>
      <p:sp>
        <p:nvSpPr>
          <p:cNvPr id="32774" name="Text Box 6"/>
          <p:cNvSpPr txBox="1">
            <a:spLocks noChangeArrowheads="1"/>
          </p:cNvSpPr>
          <p:nvPr/>
        </p:nvSpPr>
        <p:spPr bwMode="auto">
          <a:xfrm>
            <a:off x="457200" y="3136900"/>
            <a:ext cx="8153400" cy="83820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63DE8"/>
                </a:solidFill>
                <a:latin typeface="Arial" charset="0"/>
              </a:rPr>
              <a:t>Function</a:t>
            </a:r>
            <a:r>
              <a:rPr lang="en-US" sz="1600">
                <a:latin typeface="Arial" charset="0"/>
              </a:rPr>
              <a:t> </a:t>
            </a:r>
            <a:r>
              <a:rPr lang="en-US" sz="1600">
                <a:solidFill>
                  <a:srgbClr val="000000"/>
                </a:solidFill>
                <a:latin typeface="Arial" charset="0"/>
              </a:rPr>
              <a:t>GeometricMean(number1</a:t>
            </a:r>
            <a:r>
              <a:rPr lang="en-US" sz="1600">
                <a:latin typeface="Arial" charset="0"/>
              </a:rPr>
              <a:t> </a:t>
            </a:r>
            <a:r>
              <a:rPr lang="en-US" sz="1600">
                <a:solidFill>
                  <a:srgbClr val="063DE8"/>
                </a:solidFill>
                <a:latin typeface="Arial" charset="0"/>
              </a:rPr>
              <a:t>As Double</a:t>
            </a:r>
            <a:r>
              <a:rPr lang="en-US" sz="1600">
                <a:solidFill>
                  <a:srgbClr val="000000"/>
                </a:solidFill>
                <a:latin typeface="Arial" charset="0"/>
              </a:rPr>
              <a:t>,</a:t>
            </a:r>
            <a:r>
              <a:rPr lang="en-US" sz="1600">
                <a:latin typeface="Arial" charset="0"/>
              </a:rPr>
              <a:t> </a:t>
            </a:r>
            <a:r>
              <a:rPr lang="en-US" sz="1600">
                <a:solidFill>
                  <a:srgbClr val="000000"/>
                </a:solidFill>
                <a:latin typeface="Arial" charset="0"/>
              </a:rPr>
              <a:t>number2</a:t>
            </a:r>
            <a:r>
              <a:rPr lang="en-US" sz="1600">
                <a:latin typeface="Arial" charset="0"/>
              </a:rPr>
              <a:t> </a:t>
            </a:r>
            <a:r>
              <a:rPr lang="en-US" sz="1600">
                <a:solidFill>
                  <a:srgbClr val="063DE8"/>
                </a:solidFill>
                <a:latin typeface="Arial" charset="0"/>
              </a:rPr>
              <a:t>As Double</a:t>
            </a:r>
            <a:r>
              <a:rPr lang="en-US" sz="1600">
                <a:solidFill>
                  <a:srgbClr val="000000"/>
                </a:solidFill>
                <a:latin typeface="Arial" charset="0"/>
              </a:rPr>
              <a:t>)</a:t>
            </a:r>
            <a:r>
              <a:rPr lang="en-US" sz="1600">
                <a:latin typeface="Arial" charset="0"/>
              </a:rPr>
              <a:t> </a:t>
            </a:r>
            <a:r>
              <a:rPr lang="en-US" sz="1600">
                <a:solidFill>
                  <a:srgbClr val="063DE8"/>
                </a:solidFill>
                <a:latin typeface="Arial" charset="0"/>
              </a:rPr>
              <a:t>As Double</a:t>
            </a:r>
            <a:endParaRPr lang="en-US" sz="1600">
              <a:latin typeface="Arial" charset="0"/>
            </a:endParaRPr>
          </a:p>
          <a:p>
            <a:r>
              <a:rPr lang="en-US" sz="1600">
                <a:latin typeface="Arial" charset="0"/>
              </a:rPr>
              <a:t>    </a:t>
            </a:r>
            <a:r>
              <a:rPr lang="en-US" sz="1600">
                <a:solidFill>
                  <a:srgbClr val="000000"/>
                </a:solidFill>
                <a:latin typeface="Arial" charset="0"/>
              </a:rPr>
              <a:t>GeometricMean</a:t>
            </a:r>
            <a:r>
              <a:rPr lang="en-US" sz="1600">
                <a:latin typeface="Arial" charset="0"/>
              </a:rPr>
              <a:t> </a:t>
            </a:r>
            <a:r>
              <a:rPr lang="en-US" sz="1600">
                <a:solidFill>
                  <a:srgbClr val="0000FF"/>
                </a:solidFill>
                <a:latin typeface="Arial" charset="0"/>
              </a:rPr>
              <a:t>=</a:t>
            </a:r>
            <a:r>
              <a:rPr lang="en-US" sz="1600">
                <a:latin typeface="Arial" charset="0"/>
              </a:rPr>
              <a:t> </a:t>
            </a:r>
            <a:r>
              <a:rPr lang="en-US" sz="1600">
                <a:solidFill>
                  <a:srgbClr val="063DE8"/>
                </a:solidFill>
                <a:latin typeface="Arial" charset="0"/>
              </a:rPr>
              <a:t>Sqr</a:t>
            </a:r>
            <a:r>
              <a:rPr lang="en-US" sz="1600">
                <a:solidFill>
                  <a:srgbClr val="000000"/>
                </a:solidFill>
                <a:latin typeface="Arial" charset="0"/>
              </a:rPr>
              <a:t>(number1 * number2)</a:t>
            </a:r>
          </a:p>
          <a:p>
            <a:r>
              <a:rPr lang="en-US" sz="1600">
                <a:solidFill>
                  <a:srgbClr val="063DE8"/>
                </a:solidFill>
                <a:latin typeface="Arial" charset="0"/>
              </a:rPr>
              <a:t>End Function</a:t>
            </a:r>
          </a:p>
        </p:txBody>
      </p:sp>
      <p:sp>
        <p:nvSpPr>
          <p:cNvPr id="32776" name="Text Box 8"/>
          <p:cNvSpPr txBox="1">
            <a:spLocks noChangeArrowheads="1"/>
          </p:cNvSpPr>
          <p:nvPr/>
        </p:nvSpPr>
        <p:spPr bwMode="auto">
          <a:xfrm>
            <a:off x="457200" y="1511300"/>
            <a:ext cx="8153400" cy="108267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63DE8"/>
                </a:solidFill>
                <a:latin typeface="Arial" charset="0"/>
              </a:rPr>
              <a:t>Function</a:t>
            </a:r>
            <a:r>
              <a:rPr lang="en-US" sz="1600">
                <a:solidFill>
                  <a:srgbClr val="000000"/>
                </a:solidFill>
                <a:latin typeface="Arial" charset="0"/>
              </a:rPr>
              <a:t> EOQ(demand </a:t>
            </a:r>
            <a:r>
              <a:rPr lang="en-US" sz="1600">
                <a:solidFill>
                  <a:srgbClr val="063DE8"/>
                </a:solidFill>
                <a:latin typeface="Arial" charset="0"/>
              </a:rPr>
              <a:t>As Double</a:t>
            </a:r>
            <a:r>
              <a:rPr lang="en-US" sz="1600">
                <a:solidFill>
                  <a:srgbClr val="000000"/>
                </a:solidFill>
                <a:latin typeface="Arial" charset="0"/>
              </a:rPr>
              <a:t>,</a:t>
            </a:r>
            <a:r>
              <a:rPr lang="en-US" sz="1600">
                <a:latin typeface="Arial" charset="0"/>
              </a:rPr>
              <a:t> </a:t>
            </a:r>
            <a:r>
              <a:rPr lang="en-US" sz="1600">
                <a:solidFill>
                  <a:srgbClr val="000000"/>
                </a:solidFill>
                <a:latin typeface="Arial" charset="0"/>
              </a:rPr>
              <a:t>unitPrice</a:t>
            </a:r>
            <a:r>
              <a:rPr lang="en-US" sz="1600">
                <a:latin typeface="Arial" charset="0"/>
              </a:rPr>
              <a:t> </a:t>
            </a:r>
            <a:r>
              <a:rPr lang="en-US" sz="1600">
                <a:solidFill>
                  <a:srgbClr val="063DE8"/>
                </a:solidFill>
                <a:latin typeface="Arial" charset="0"/>
              </a:rPr>
              <a:t>As Double</a:t>
            </a:r>
            <a:r>
              <a:rPr lang="en-US" sz="1600">
                <a:solidFill>
                  <a:srgbClr val="000000"/>
                </a:solidFill>
                <a:latin typeface="Arial" charset="0"/>
              </a:rPr>
              <a:t>, _</a:t>
            </a:r>
            <a:r>
              <a:rPr lang="en-US" sz="1600">
                <a:latin typeface="Arial" charset="0"/>
              </a:rPr>
              <a:t/>
            </a:r>
            <a:br>
              <a:rPr lang="en-US" sz="1600">
                <a:latin typeface="Arial" charset="0"/>
              </a:rPr>
            </a:br>
            <a:r>
              <a:rPr lang="en-US" sz="1600">
                <a:latin typeface="Arial" charset="0"/>
              </a:rPr>
              <a:t>		</a:t>
            </a:r>
            <a:r>
              <a:rPr lang="en-US" sz="1600">
                <a:solidFill>
                  <a:srgbClr val="000000"/>
                </a:solidFill>
                <a:latin typeface="Arial" charset="0"/>
              </a:rPr>
              <a:t>orderCost</a:t>
            </a:r>
            <a:r>
              <a:rPr lang="en-US" sz="1600">
                <a:latin typeface="Arial" charset="0"/>
              </a:rPr>
              <a:t> </a:t>
            </a:r>
            <a:r>
              <a:rPr lang="en-US" sz="1600">
                <a:solidFill>
                  <a:srgbClr val="063DE8"/>
                </a:solidFill>
                <a:latin typeface="Arial" charset="0"/>
              </a:rPr>
              <a:t>As Double</a:t>
            </a:r>
            <a:r>
              <a:rPr lang="en-US" sz="1600">
                <a:solidFill>
                  <a:srgbClr val="000000"/>
                </a:solidFill>
                <a:latin typeface="Arial" charset="0"/>
              </a:rPr>
              <a:t>,</a:t>
            </a:r>
            <a:r>
              <a:rPr lang="en-US" sz="1600">
                <a:latin typeface="Arial" charset="0"/>
              </a:rPr>
              <a:t> </a:t>
            </a:r>
            <a:r>
              <a:rPr lang="en-US" sz="1600">
                <a:solidFill>
                  <a:srgbClr val="000000"/>
                </a:solidFill>
                <a:latin typeface="Arial" charset="0"/>
              </a:rPr>
              <a:t>carryCost</a:t>
            </a:r>
            <a:r>
              <a:rPr lang="en-US" sz="1600">
                <a:latin typeface="Arial" charset="0"/>
              </a:rPr>
              <a:t> </a:t>
            </a:r>
            <a:r>
              <a:rPr lang="en-US" sz="1600">
                <a:solidFill>
                  <a:srgbClr val="063DE8"/>
                </a:solidFill>
                <a:latin typeface="Arial" charset="0"/>
              </a:rPr>
              <a:t>As Double</a:t>
            </a:r>
            <a:r>
              <a:rPr lang="en-US" sz="1600">
                <a:solidFill>
                  <a:srgbClr val="000000"/>
                </a:solidFill>
                <a:latin typeface="Arial" charset="0"/>
              </a:rPr>
              <a:t>)</a:t>
            </a:r>
            <a:r>
              <a:rPr lang="en-US" sz="1600">
                <a:latin typeface="Arial" charset="0"/>
              </a:rPr>
              <a:t> </a:t>
            </a:r>
            <a:r>
              <a:rPr lang="en-US" sz="1600">
                <a:solidFill>
                  <a:srgbClr val="063DE8"/>
                </a:solidFill>
                <a:latin typeface="Arial" charset="0"/>
              </a:rPr>
              <a:t>As Double</a:t>
            </a:r>
            <a:endParaRPr lang="en-US" sz="1600">
              <a:latin typeface="Arial" charset="0"/>
            </a:endParaRPr>
          </a:p>
          <a:p>
            <a:r>
              <a:rPr lang="en-US" sz="1600">
                <a:latin typeface="Arial" charset="0"/>
              </a:rPr>
              <a:t>    </a:t>
            </a:r>
            <a:r>
              <a:rPr lang="en-US" sz="1600">
                <a:solidFill>
                  <a:srgbClr val="000000"/>
                </a:solidFill>
                <a:latin typeface="Arial" charset="0"/>
              </a:rPr>
              <a:t>EOQ</a:t>
            </a:r>
            <a:r>
              <a:rPr lang="en-US" sz="1600">
                <a:solidFill>
                  <a:srgbClr val="0000FF"/>
                </a:solidFill>
                <a:latin typeface="Arial" charset="0"/>
              </a:rPr>
              <a:t> = </a:t>
            </a:r>
            <a:r>
              <a:rPr lang="en-US" sz="1600">
                <a:solidFill>
                  <a:srgbClr val="063DE8"/>
                </a:solidFill>
                <a:latin typeface="Arial" charset="0"/>
              </a:rPr>
              <a:t>Sqr</a:t>
            </a:r>
            <a:r>
              <a:rPr lang="en-US" sz="1600">
                <a:solidFill>
                  <a:srgbClr val="000000"/>
                </a:solidFill>
                <a:latin typeface="Arial" charset="0"/>
              </a:rPr>
              <a:t>(2 * demand * orderCost / (unitPrice * carryCost))</a:t>
            </a:r>
          </a:p>
          <a:p>
            <a:r>
              <a:rPr lang="en-US" sz="1600">
                <a:solidFill>
                  <a:srgbClr val="063DE8"/>
                </a:solidFill>
                <a:latin typeface="Arial" charset="0"/>
              </a:rPr>
              <a:t>End Function</a:t>
            </a:r>
          </a:p>
        </p:txBody>
      </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MEETINGNO" val="13"/>
</p:tagLst>
</file>

<file path=ppt/theme/theme1.xml><?xml version="1.0" encoding="utf-8"?>
<a:theme xmlns:a="http://schemas.openxmlformats.org/drawingml/2006/main" name="CSS408 Template">
  <a:themeElements>
    <a:clrScheme name="">
      <a:dk1>
        <a:srgbClr val="919191"/>
      </a:dk1>
      <a:lt1>
        <a:srgbClr val="FFFFFF"/>
      </a:lt1>
      <a:dk2>
        <a:srgbClr val="0000CC"/>
      </a:dk2>
      <a:lt2>
        <a:srgbClr val="FFFF00"/>
      </a:lt2>
      <a:accent1>
        <a:srgbClr val="618FFD"/>
      </a:accent1>
      <a:accent2>
        <a:srgbClr val="00AE00"/>
      </a:accent2>
      <a:accent3>
        <a:srgbClr val="AAAAE2"/>
      </a:accent3>
      <a:accent4>
        <a:srgbClr val="DADADA"/>
      </a:accent4>
      <a:accent5>
        <a:srgbClr val="B7C6FE"/>
      </a:accent5>
      <a:accent6>
        <a:srgbClr val="009D00"/>
      </a:accent6>
      <a:hlink>
        <a:srgbClr val="FFFF00"/>
      </a:hlink>
      <a:folHlink>
        <a:srgbClr val="CECECE"/>
      </a:folHlink>
    </a:clrScheme>
    <a:fontScheme name="CSS408 Template">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CSS408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S408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S408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S408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S408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S408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S408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S:CSS 408 00:Classes:CSS408 Template</Template>
  <TotalTime>6133</TotalTime>
  <Pages>22</Pages>
  <Words>1948</Words>
  <Application>Microsoft Office PowerPoint</Application>
  <PresentationFormat>Letter Paper (8.5x11 in)</PresentationFormat>
  <Paragraphs>345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Times New Roman</vt:lpstr>
      <vt:lpstr>Verdana</vt:lpstr>
      <vt:lpstr>Arial</vt:lpstr>
      <vt:lpstr>Courier New</vt:lpstr>
      <vt:lpstr>CSS408 Template</vt:lpstr>
      <vt:lpstr>Spreadsheet Models for Managers</vt:lpstr>
      <vt:lpstr>Review of Last Time: Service Systems</vt:lpstr>
      <vt:lpstr>What Are Macros?</vt:lpstr>
      <vt:lpstr>Function Macros vs. Command Macros</vt:lpstr>
      <vt:lpstr>Why Write a Command Macro?</vt:lpstr>
      <vt:lpstr>Why Write a Function Macro?</vt:lpstr>
      <vt:lpstr>We’ll Work with Function Macros Only</vt:lpstr>
      <vt:lpstr>Terminology</vt:lpstr>
      <vt:lpstr>Examples of VBA function macros</vt:lpstr>
      <vt:lpstr>A little bit of notation</vt:lpstr>
      <vt:lpstr>Example</vt:lpstr>
      <vt:lpstr>Modules</vt:lpstr>
      <vt:lpstr>Module options</vt:lpstr>
      <vt:lpstr>How to build a macro to do depreciation</vt:lpstr>
      <vt:lpstr>Type declarations</vt:lpstr>
      <vt:lpstr>Return value type declaration</vt:lpstr>
      <vt:lpstr>Argument variable declarations</vt:lpstr>
      <vt:lpstr>Local variable declarations</vt:lpstr>
      <vt:lpstr>Returning a value</vt:lpstr>
      <vt:lpstr>A simple example</vt:lpstr>
      <vt:lpstr>Where we are so far</vt:lpstr>
      <vt:lpstr>Figure out what period number we are in</vt:lpstr>
      <vt:lpstr>Methods and properties</vt:lpstr>
      <vt:lpstr>Cells, rows and columns in a range</vt:lpstr>
      <vt:lpstr>The column number of the invoking cell</vt:lpstr>
      <vt:lpstr>The If statement</vt:lpstr>
      <vt:lpstr>A formula for period number</vt:lpstr>
      <vt:lpstr>All together now</vt:lpstr>
      <vt:lpstr>The main points</vt:lpstr>
      <vt:lpstr>Reference readings</vt:lpstr>
      <vt:lpstr>Preview of next time: Using Macros II</vt:lpstr>
    </vt:vector>
  </TitlesOfParts>
  <Company>Chaco Canyon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Macros I: Scalar function macros</dc:title>
  <dc:subject>Slides for Session 13</dc:subject>
  <dc:creator>Richard Brenner Copyright © 1994-2011</dc:creator>
  <cp:keywords/>
  <dc:description/>
  <cp:lastModifiedBy>Richard Brenner</cp:lastModifiedBy>
  <cp:revision>230</cp:revision>
  <cp:lastPrinted>2010-12-09T22:01:50Z</cp:lastPrinted>
  <dcterms:created xsi:type="dcterms:W3CDTF">1995-03-12T20:10:06Z</dcterms:created>
  <dcterms:modified xsi:type="dcterms:W3CDTF">2011-07-06T19:41:11Z</dcterms:modified>
</cp:coreProperties>
</file>